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73" r:id="rId23"/>
    <p:sldId id="269" r:id="rId10"/>
    <p:sldId id="272" r:id="rId11"/>
    <p:sldId id="263" r:id="rId12"/>
    <p:sldId id="264" r:id="rId13"/>
    <p:sldId id="270" r:id="rId14"/>
    <p:sldId id="265" r:id="rId15"/>
    <p:sldId id="266" r:id="rId16"/>
    <p:sldId id="267" r:id="rId17"/>
    <p:sldId id="271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08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slide" Target="slides/slide17.xml"/><Relationship Id="rId18" Type="http://schemas.openxmlformats.org/officeDocument/2006/relationships/slide" Target="slides/slide18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3" Type="http://schemas.openxmlformats.org/officeDocument/2006/relationships/slide" Target="slides/slide9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dPt>
            <c:idx val="0"/>
            <c:bubble3D val="0"/>
            <c:spPr>
              <a:solidFill>
                <a:srgbClr val="4EA1FF"/>
              </a:solidFill>
            </c:spPr>
            <c:extLst>
              <c:ext xmlns:c16="http://schemas.microsoft.com/office/drawing/2014/chart" uri="{C3380CC4-5D6E-409C-BE32-E72D297353CC}">
                <c16:uniqueId val="{00000001-D188-4B10-BC1D-FA779BBAD383}"/>
              </c:ext>
            </c:extLst>
          </c:dPt>
          <c:dPt>
            <c:idx val="1"/>
            <c:bubble3D val="0"/>
            <c:spPr>
              <a:solidFill>
                <a:srgbClr val="5CE0B8"/>
              </a:solidFill>
            </c:spPr>
            <c:extLst>
              <c:ext xmlns:c16="http://schemas.microsoft.com/office/drawing/2014/chart" uri="{C3380CC4-5D6E-409C-BE32-E72D297353CC}">
                <c16:uniqueId val="{00000003-D188-4B10-BC1D-FA779BBAD383}"/>
              </c:ext>
            </c:extLst>
          </c:dPt>
          <c:dPt>
            <c:idx val="2"/>
            <c:bubble3D val="0"/>
            <c:spPr>
              <a:solidFill>
                <a:srgbClr val="A78BFA"/>
              </a:solidFill>
            </c:spPr>
            <c:extLst>
              <c:ext xmlns:c16="http://schemas.microsoft.com/office/drawing/2014/chart" uri="{C3380CC4-5D6E-409C-BE32-E72D297353CC}">
                <c16:uniqueId val="{00000005-D188-4B10-BC1D-FA779BBAD383}"/>
              </c:ext>
            </c:extLst>
          </c:dPt>
          <c:dPt>
            <c:idx val="3"/>
            <c:bubble3D val="0"/>
            <c:spPr>
              <a:solidFill>
                <a:srgbClr val="FF6B6B"/>
              </a:solidFill>
            </c:spPr>
            <c:extLst>
              <c:ext xmlns:c16="http://schemas.microsoft.com/office/drawing/2014/chart" uri="{C3380CC4-5D6E-409C-BE32-E72D297353CC}">
                <c16:uniqueId val="{00000007-D188-4B10-BC1D-FA779BBAD383}"/>
              </c:ext>
            </c:extLst>
          </c:dPt>
          <c:dPt>
            <c:idx val="4"/>
            <c:bubble3D val="0"/>
            <c:spPr>
              <a:solidFill>
                <a:srgbClr val="FFA94D"/>
              </a:solidFill>
            </c:spPr>
            <c:extLst>
              <c:ext xmlns:c16="http://schemas.microsoft.com/office/drawing/2014/chart" uri="{C3380CC4-5D6E-409C-BE32-E72D297353CC}">
                <c16:uniqueId val="{00000009-D188-4B10-BC1D-FA779BBAD383}"/>
              </c:ext>
            </c:extLst>
          </c:dPt>
          <c:dPt>
            <c:idx val="5"/>
            <c:bubble3D val="0"/>
            <c:spPr>
              <a:solidFill>
                <a:srgbClr val="FFD43B"/>
              </a:solidFill>
            </c:spPr>
            <c:extLst>
              <c:ext xmlns:c16="http://schemas.microsoft.com/office/drawing/2014/chart" uri="{C3380CC4-5D6E-409C-BE32-E72D297353CC}">
                <c16:uniqueId val="{0000000B-D188-4B10-BC1D-FA779BBAD383}"/>
              </c:ext>
            </c:extLst>
          </c:dPt>
          <c:dPt>
            <c:idx val="6"/>
            <c:bubble3D val="0"/>
            <c:spPr>
              <a:solidFill>
                <a:srgbClr val="F783AC"/>
              </a:solidFill>
            </c:spPr>
            <c:extLst>
              <c:ext xmlns:c16="http://schemas.microsoft.com/office/drawing/2014/chart" uri="{C3380CC4-5D6E-409C-BE32-E72D297353CC}">
                <c16:uniqueId val="{0000000D-D188-4B10-BC1D-FA779BBAD383}"/>
              </c:ext>
            </c:extLst>
          </c:dPt>
          <c:dPt>
            <c:idx val="7"/>
            <c:bubble3D val="0"/>
            <c:spPr>
              <a:solidFill>
                <a:srgbClr val="63B3ED"/>
              </a:solidFill>
            </c:spPr>
            <c:extLst>
              <c:ext xmlns:c16="http://schemas.microsoft.com/office/drawing/2014/chart" uri="{C3380CC4-5D6E-409C-BE32-E72D297353CC}">
                <c16:uniqueId val="{0000000F-D188-4B10-BC1D-FA779BBAD383}"/>
              </c:ext>
            </c:extLst>
          </c:dPt>
          <c:dPt>
            <c:idx val="8"/>
            <c:bubble3D val="0"/>
            <c:spPr>
              <a:solidFill>
                <a:srgbClr val="9F7AEA"/>
              </a:solidFill>
            </c:spPr>
            <c:extLst>
              <c:ext xmlns:c16="http://schemas.microsoft.com/office/drawing/2014/chart" uri="{C3380CC4-5D6E-409C-BE32-E72D297353CC}">
                <c16:uniqueId val="{00000011-D188-4B10-BC1D-FA779BBAD383}"/>
              </c:ext>
            </c:extLst>
          </c:dPt>
          <c:dPt>
            <c:idx val="9"/>
            <c:bubble3D val="0"/>
            <c:spPr>
              <a:solidFill>
                <a:srgbClr val="38D9A9"/>
              </a:solidFill>
            </c:spPr>
            <c:extLst>
              <c:ext xmlns:c16="http://schemas.microsoft.com/office/drawing/2014/chart" uri="{C3380CC4-5D6E-409C-BE32-E72D297353CC}">
                <c16:uniqueId val="{00000013-D188-4B10-BC1D-FA779BBAD383}"/>
              </c:ext>
            </c:extLst>
          </c:dPt>
          <c:dPt>
            <c:idx val="10"/>
            <c:bubble3D val="0"/>
            <c:spPr>
              <a:solidFill>
                <a:srgbClr val="3A4A5E"/>
              </a:solidFill>
            </c:spPr>
            <c:extLst>
              <c:ext xmlns:c16="http://schemas.microsoft.com/office/drawing/2014/chart" uri="{C3380CC4-5D6E-409C-BE32-E72D297353CC}">
                <c16:uniqueId val="{00000015-D188-4B10-BC1D-FA779BBAD383}"/>
              </c:ext>
            </c:extLst>
          </c:dPt>
          <c:dPt>
            <c:idx val="0"/>
            <c:bubble3D val="0"/>
            <c:spPr>
              <a:solidFill>
                <a:srgbClr val="4EA1FF"/>
              </a:solidFill>
              <a:ln w="9525">
                <a:solidFill>
                  <a:srgbClr val="0B2540"/>
                </a:solidFill>
              </a:ln>
            </c:spPr>
          </c:dPt>
          <c:dPt>
            <c:idx val="1"/>
            <c:bubble3D val="0"/>
            <c:spPr>
              <a:solidFill>
                <a:srgbClr val="5CE0B8"/>
              </a:solidFill>
              <a:ln w="9525">
                <a:solidFill>
                  <a:srgbClr val="0B2540"/>
                </a:solidFill>
              </a:ln>
            </c:spPr>
          </c:dPt>
          <c:dPt>
            <c:idx val="2"/>
            <c:bubble3D val="0"/>
            <c:spPr>
              <a:solidFill>
                <a:srgbClr val="A78BFA"/>
              </a:solidFill>
              <a:ln w="9525">
                <a:solidFill>
                  <a:srgbClr val="0B2540"/>
                </a:solidFill>
              </a:ln>
            </c:spPr>
          </c:dPt>
          <c:dPt>
            <c:idx val="3"/>
            <c:bubble3D val="0"/>
            <c:spPr>
              <a:solidFill>
                <a:srgbClr val="FF6B6B"/>
              </a:solidFill>
              <a:ln w="9525">
                <a:solidFill>
                  <a:srgbClr val="0B2540"/>
                </a:solidFill>
              </a:ln>
            </c:spPr>
          </c:dPt>
          <c:dPt>
            <c:idx val="4"/>
            <c:bubble3D val="0"/>
            <c:spPr>
              <a:solidFill>
                <a:srgbClr val="FFA94D"/>
              </a:solidFill>
              <a:ln w="9525">
                <a:solidFill>
                  <a:srgbClr val="0B2540"/>
                </a:solidFill>
              </a:ln>
            </c:spPr>
          </c:dPt>
          <c:dPt>
            <c:idx val="5"/>
            <c:bubble3D val="0"/>
            <c:spPr>
              <a:solidFill>
                <a:srgbClr val="FFD43B"/>
              </a:solidFill>
              <a:ln w="9525">
                <a:solidFill>
                  <a:srgbClr val="0B2540"/>
                </a:solidFill>
              </a:ln>
            </c:spPr>
          </c:dPt>
          <c:dPt>
            <c:idx val="6"/>
            <c:bubble3D val="0"/>
            <c:spPr>
              <a:solidFill>
                <a:srgbClr val="F783AC"/>
              </a:solidFill>
              <a:ln w="9525">
                <a:solidFill>
                  <a:srgbClr val="0B2540"/>
                </a:solidFill>
              </a:ln>
            </c:spPr>
          </c:dPt>
          <c:dPt>
            <c:idx val="7"/>
            <c:bubble3D val="0"/>
            <c:spPr>
              <a:solidFill>
                <a:srgbClr val="63B3ED"/>
              </a:solidFill>
              <a:ln w="9525">
                <a:solidFill>
                  <a:srgbClr val="0B2540"/>
                </a:solidFill>
              </a:ln>
            </c:spPr>
          </c:dPt>
          <c:dPt>
            <c:idx val="8"/>
            <c:bubble3D val="0"/>
            <c:spPr>
              <a:solidFill>
                <a:srgbClr val="9F7AEA"/>
              </a:solidFill>
              <a:ln w="9525">
                <a:solidFill>
                  <a:srgbClr val="0B2540"/>
                </a:solidFill>
              </a:ln>
            </c:spPr>
          </c:dPt>
          <c:dPt>
            <c:idx val="9"/>
            <c:bubble3D val="0"/>
            <c:spPr>
              <a:solidFill>
                <a:srgbClr val="38D9A9"/>
              </a:solidFill>
              <a:ln w="9525">
                <a:solidFill>
                  <a:srgbClr val="0B2540"/>
                </a:solidFill>
              </a:ln>
            </c:spPr>
          </c:dPt>
          <c:dPt>
            <c:idx val="10"/>
            <c:bubble3D val="0"/>
            <c:spPr>
              <a:solidFill>
                <a:srgbClr val="2A8A83"/>
              </a:solidFill>
              <a:ln w="9525">
                <a:solidFill>
                  <a:srgbClr val="0B2540"/>
                </a:solidFill>
              </a:ln>
            </c:spPr>
          </c:dPt>
          <c:dPt>
            <c:idx val="11"/>
            <c:bubble3D val="0"/>
            <c:spPr>
              <a:solidFill>
                <a:srgbClr val="2A8883"/>
              </a:solidFill>
              <a:ln w="9525">
                <a:solidFill>
                  <a:srgbClr val="0B2540"/>
                </a:solidFill>
              </a:ln>
            </c:spPr>
          </c:dPt>
          <c:dPt>
            <c:idx val="12"/>
            <c:bubble3D val="0"/>
            <c:spPr>
              <a:solidFill>
                <a:srgbClr val="2B8684"/>
              </a:solidFill>
              <a:ln w="9525">
                <a:solidFill>
                  <a:srgbClr val="0B2540"/>
                </a:solidFill>
              </a:ln>
            </c:spPr>
          </c:dPt>
          <c:dPt>
            <c:idx val="13"/>
            <c:bubble3D val="0"/>
            <c:spPr>
              <a:solidFill>
                <a:srgbClr val="2C8584"/>
              </a:solidFill>
              <a:ln w="9525">
                <a:solidFill>
                  <a:srgbClr val="0B2540"/>
                </a:solidFill>
              </a:ln>
            </c:spPr>
          </c:dPt>
          <c:dPt>
            <c:idx val="14"/>
            <c:bubble3D val="0"/>
            <c:spPr>
              <a:solidFill>
                <a:srgbClr val="2D8385"/>
              </a:solidFill>
              <a:ln w="9525">
                <a:solidFill>
                  <a:srgbClr val="0B2540"/>
                </a:solidFill>
              </a:ln>
            </c:spPr>
          </c:dPt>
          <c:dPt>
            <c:idx val="15"/>
            <c:bubble3D val="0"/>
            <c:spPr>
              <a:solidFill>
                <a:srgbClr val="2E8285"/>
              </a:solidFill>
              <a:ln w="9525">
                <a:solidFill>
                  <a:srgbClr val="0B2540"/>
                </a:solidFill>
              </a:ln>
            </c:spPr>
          </c:dPt>
          <c:dPt>
            <c:idx val="16"/>
            <c:bubble3D val="0"/>
            <c:spPr>
              <a:solidFill>
                <a:srgbClr val="2F8086"/>
              </a:solidFill>
              <a:ln w="9525">
                <a:solidFill>
                  <a:srgbClr val="0B2540"/>
                </a:solidFill>
              </a:ln>
            </c:spPr>
          </c:dPt>
          <c:dPt>
            <c:idx val="17"/>
            <c:bubble3D val="0"/>
            <c:spPr>
              <a:solidFill>
                <a:srgbClr val="307E86"/>
              </a:solidFill>
              <a:ln w="9525">
                <a:solidFill>
                  <a:srgbClr val="0B2540"/>
                </a:solidFill>
              </a:ln>
            </c:spPr>
          </c:dPt>
          <c:dPt>
            <c:idx val="18"/>
            <c:bubble3D val="0"/>
            <c:spPr>
              <a:solidFill>
                <a:srgbClr val="317D87"/>
              </a:solidFill>
              <a:ln w="9525">
                <a:solidFill>
                  <a:srgbClr val="0B2540"/>
                </a:solidFill>
              </a:ln>
            </c:spPr>
          </c:dPt>
          <c:dPt>
            <c:idx val="19"/>
            <c:bubble3D val="0"/>
            <c:spPr>
              <a:solidFill>
                <a:srgbClr val="327B87"/>
              </a:solidFill>
              <a:ln w="9525">
                <a:solidFill>
                  <a:srgbClr val="0B2540"/>
                </a:solidFill>
              </a:ln>
            </c:spPr>
          </c:dPt>
          <c:dPt>
            <c:idx val="20"/>
            <c:bubble3D val="0"/>
            <c:spPr>
              <a:solidFill>
                <a:srgbClr val="337A88"/>
              </a:solidFill>
              <a:ln w="9525">
                <a:solidFill>
                  <a:srgbClr val="0B2540"/>
                </a:solidFill>
              </a:ln>
            </c:spPr>
          </c:dPt>
          <c:dPt>
            <c:idx val="21"/>
            <c:bubble3D val="0"/>
            <c:spPr>
              <a:solidFill>
                <a:srgbClr val="347888"/>
              </a:solidFill>
              <a:ln w="9525">
                <a:solidFill>
                  <a:srgbClr val="0B2540"/>
                </a:solidFill>
              </a:ln>
            </c:spPr>
          </c:dPt>
          <c:dPt>
            <c:idx val="22"/>
            <c:bubble3D val="0"/>
            <c:spPr>
              <a:solidFill>
                <a:srgbClr val="357689"/>
              </a:solidFill>
              <a:ln w="9525">
                <a:solidFill>
                  <a:srgbClr val="0B2540"/>
                </a:solidFill>
              </a:ln>
            </c:spPr>
          </c:dPt>
          <c:dPt>
            <c:idx val="23"/>
            <c:bubble3D val="0"/>
            <c:spPr>
              <a:solidFill>
                <a:srgbClr val="367589"/>
              </a:solidFill>
              <a:ln w="9525">
                <a:solidFill>
                  <a:srgbClr val="0B2540"/>
                </a:solidFill>
              </a:ln>
            </c:spPr>
          </c:dPt>
          <c:dPt>
            <c:idx val="24"/>
            <c:bubble3D val="0"/>
            <c:spPr>
              <a:solidFill>
                <a:srgbClr val="37738A"/>
              </a:solidFill>
              <a:ln w="9525">
                <a:solidFill>
                  <a:srgbClr val="0B2540"/>
                </a:solidFill>
              </a:ln>
            </c:spPr>
          </c:dPt>
          <c:dPt>
            <c:idx val="25"/>
            <c:bubble3D val="0"/>
            <c:spPr>
              <a:solidFill>
                <a:srgbClr val="38728B"/>
              </a:solidFill>
              <a:ln w="9525">
                <a:solidFill>
                  <a:srgbClr val="0B2540"/>
                </a:solidFill>
              </a:ln>
            </c:spPr>
          </c:dPt>
          <c:dPt>
            <c:idx val="26"/>
            <c:bubble3D val="0"/>
            <c:spPr>
              <a:solidFill>
                <a:srgbClr val="38708B"/>
              </a:solidFill>
              <a:ln w="9525">
                <a:solidFill>
                  <a:srgbClr val="0B2540"/>
                </a:solidFill>
              </a:ln>
            </c:spPr>
          </c:dPt>
          <c:dPt>
            <c:idx val="27"/>
            <c:bubble3D val="0"/>
            <c:spPr>
              <a:solidFill>
                <a:srgbClr val="396E8C"/>
              </a:solidFill>
              <a:ln w="9525">
                <a:solidFill>
                  <a:srgbClr val="0B2540"/>
                </a:solidFill>
              </a:ln>
            </c:spPr>
          </c:dPt>
          <c:dPt>
            <c:idx val="28"/>
            <c:bubble3D val="0"/>
            <c:spPr>
              <a:solidFill>
                <a:srgbClr val="3A6D8C"/>
              </a:solidFill>
              <a:ln w="9525">
                <a:solidFill>
                  <a:srgbClr val="0B2540"/>
                </a:solidFill>
              </a:ln>
            </c:spPr>
          </c:dPt>
          <c:dPt>
            <c:idx val="29"/>
            <c:bubble3D val="0"/>
            <c:spPr>
              <a:solidFill>
                <a:srgbClr val="3B6B8D"/>
              </a:solidFill>
              <a:ln w="9525">
                <a:solidFill>
                  <a:srgbClr val="0B2540"/>
                </a:solidFill>
              </a:ln>
            </c:spPr>
          </c:dPt>
          <c:dPt>
            <c:idx val="30"/>
            <c:bubble3D val="0"/>
            <c:spPr>
              <a:solidFill>
                <a:srgbClr val="3C6A8D"/>
              </a:solidFill>
              <a:ln w="9525">
                <a:solidFill>
                  <a:srgbClr val="0B2540"/>
                </a:solidFill>
              </a:ln>
            </c:spPr>
          </c:dPt>
          <c:dPt>
            <c:idx val="31"/>
            <c:bubble3D val="0"/>
            <c:spPr>
              <a:solidFill>
                <a:srgbClr val="3D688E"/>
              </a:solidFill>
              <a:ln w="9525">
                <a:solidFill>
                  <a:srgbClr val="0B2540"/>
                </a:solidFill>
              </a:ln>
            </c:spPr>
          </c:dPt>
          <c:dPt>
            <c:idx val="32"/>
            <c:bubble3D val="0"/>
            <c:spPr>
              <a:solidFill>
                <a:srgbClr val="3E668E"/>
              </a:solidFill>
              <a:ln w="9525">
                <a:solidFill>
                  <a:srgbClr val="0B2540"/>
                </a:solidFill>
              </a:ln>
            </c:spPr>
          </c:dPt>
          <c:dPt>
            <c:idx val="33"/>
            <c:bubble3D val="0"/>
            <c:spPr>
              <a:solidFill>
                <a:srgbClr val="3F658F"/>
              </a:solidFill>
              <a:ln w="9525">
                <a:solidFill>
                  <a:srgbClr val="0B2540"/>
                </a:solidFill>
              </a:ln>
            </c:spPr>
          </c:dPt>
          <c:dPt>
            <c:idx val="34"/>
            <c:bubble3D val="0"/>
            <c:spPr>
              <a:solidFill>
                <a:srgbClr val="40638F"/>
              </a:solidFill>
              <a:ln w="9525">
                <a:solidFill>
                  <a:srgbClr val="0B2540"/>
                </a:solidFill>
              </a:ln>
            </c:spPr>
          </c:dPt>
          <c:dPt>
            <c:idx val="35"/>
            <c:bubble3D val="0"/>
            <c:spPr>
              <a:solidFill>
                <a:srgbClr val="416290"/>
              </a:solidFill>
              <a:ln w="9525">
                <a:solidFill>
                  <a:srgbClr val="0B2540"/>
                </a:solidFill>
              </a:ln>
            </c:spPr>
          </c:dPt>
          <c:dPt>
            <c:idx val="36"/>
            <c:bubble3D val="0"/>
            <c:spPr>
              <a:solidFill>
                <a:srgbClr val="426090"/>
              </a:solidFill>
              <a:ln w="9525">
                <a:solidFill>
                  <a:srgbClr val="0B2540"/>
                </a:solidFill>
              </a:ln>
            </c:spPr>
          </c:dPt>
          <c:dPt>
            <c:idx val="37"/>
            <c:bubble3D val="0"/>
            <c:spPr>
              <a:solidFill>
                <a:srgbClr val="435E91"/>
              </a:solidFill>
              <a:ln w="9525">
                <a:solidFill>
                  <a:srgbClr val="0B2540"/>
                </a:solidFill>
              </a:ln>
            </c:spPr>
          </c:dPt>
          <c:dPt>
            <c:idx val="38"/>
            <c:bubble3D val="0"/>
            <c:spPr>
              <a:solidFill>
                <a:srgbClr val="445D91"/>
              </a:solidFill>
              <a:ln w="9525">
                <a:solidFill>
                  <a:srgbClr val="0B2540"/>
                </a:solidFill>
              </a:ln>
            </c:spPr>
          </c:dPt>
          <c:dPt>
            <c:idx val="39"/>
            <c:bubble3D val="0"/>
            <c:spPr>
              <a:solidFill>
                <a:srgbClr val="455B92"/>
              </a:solidFill>
              <a:ln w="9525">
                <a:solidFill>
                  <a:srgbClr val="0B2540"/>
                </a:solidFill>
              </a:ln>
            </c:spPr>
          </c:dPt>
          <c:cat>
            <c:strRef>
              <c:f>Sheet1!$A$2:$A$41</c:f>
              <c:strCache>
                <c:ptCount val="40"/>
                <c:pt idx="0">
                  <c:v>Epic Systems</c:v>
                </c:pt>
                <c:pt idx="1">
                  <c:v>eClinicalWorks</c:v>
                </c:pt>
                <c:pt idx="2">
                  <c:v>athenahealth</c:v>
                </c:pt>
                <c:pt idx="3">
                  <c:v>Oracle Cerner</c:v>
                </c:pt>
                <c:pt idx="4">
                  <c:v>NextGen Healthcare</c:v>
                </c:pt>
                <c:pt idx="5">
                  <c:v>ModMed</c:v>
                </c:pt>
                <c:pt idx="6">
                  <c:v>Veradigm</c:v>
                </c:pt>
                <c:pt idx="7">
                  <c:v>Practice Fusion</c:v>
                </c:pt>
                <c:pt idx="8">
                  <c:v>Nextech Systems</c:v>
                </c:pt>
                <c:pt idx="9">
                  <c:v>Greenway Health</c:v>
                </c:pt>
                <c:pt idx="10">
                  <c:v>Tebra (Kareo)</c:v>
                </c:pt>
                <c:pt idx="11">
                  <c:v>CompuGroup / e-MDs</c:v>
                </c:pt>
                <c:pt idx="12">
                  <c:v>MEDITECH ambulatory</c:v>
                </c:pt>
                <c:pt idx="13">
                  <c:v>Netsmart</c:v>
                </c:pt>
                <c:pt idx="14">
                  <c:v>AdvancedMD</c:v>
                </c:pt>
                <c:pt idx="15">
                  <c:v>Elation Health</c:v>
                </c:pt>
                <c:pt idx="16">
                  <c:v>CareCloud</c:v>
                </c:pt>
                <c:pt idx="17">
                  <c:v>DrChrono</c:v>
                </c:pt>
                <c:pt idx="18">
                  <c:v>Amazing Charts</c:v>
                </c:pt>
                <c:pt idx="19">
                  <c:v>CureMD</c:v>
                </c:pt>
                <c:pt idx="20">
                  <c:v>Office Practicum</c:v>
                </c:pt>
                <c:pt idx="21">
                  <c:v>Compulink</c:v>
                </c:pt>
                <c:pt idx="22">
                  <c:v>CharmHealth</c:v>
                </c:pt>
                <c:pt idx="23">
                  <c:v>Azalea Health</c:v>
                </c:pt>
                <c:pt idx="24">
                  <c:v>PrognoCIS</c:v>
                </c:pt>
                <c:pt idx="25">
                  <c:v>Praxis EMR</c:v>
                </c:pt>
                <c:pt idx="26">
                  <c:v>Sevocity</c:v>
                </c:pt>
                <c:pt idx="27">
                  <c:v>iSalus</c:v>
                </c:pt>
                <c:pt idx="28">
                  <c:v>MEDENT</c:v>
                </c:pt>
                <c:pt idx="29">
                  <c:v>Aprima</c:v>
                </c:pt>
                <c:pt idx="30">
                  <c:v>RXNT</c:v>
                </c:pt>
                <c:pt idx="31">
                  <c:v>WRS Health</c:v>
                </c:pt>
                <c:pt idx="32">
                  <c:v>EZDERM</c:v>
                </c:pt>
                <c:pt idx="33">
                  <c:v>ChartLogic</c:v>
                </c:pt>
                <c:pt idx="34">
                  <c:v>PracticeSuite</c:v>
                </c:pt>
                <c:pt idx="35">
                  <c:v>NueMD</c:v>
                </c:pt>
                <c:pt idx="36">
                  <c:v>MacPractice</c:v>
                </c:pt>
                <c:pt idx="37">
                  <c:v>Medsphere</c:v>
                </c:pt>
                <c:pt idx="38">
                  <c:v>Bizmatics</c:v>
                </c:pt>
                <c:pt idx="39">
                  <c:v>100+ other regional EHRs</c:v>
                </c:pt>
              </c:strCache>
            </c:strRef>
          </c:cat>
          <c:val>
            <c:numRef>
              <c:f>Sheet1!$B$2:$B$41</c:f>
              <c:numCache>
                <c:formatCode>General</c:formatCode>
                <c:ptCount val="40"/>
                <c:pt idx="0">
                  <c:v>19.5</c:v>
                </c:pt>
                <c:pt idx="1">
                  <c:v>11.9</c:v>
                </c:pt>
                <c:pt idx="2">
                  <c:v>6.9</c:v>
                </c:pt>
                <c:pt idx="3">
                  <c:v>5.4</c:v>
                </c:pt>
                <c:pt idx="4">
                  <c:v>4.2</c:v>
                </c:pt>
                <c:pt idx="5">
                  <c:v>3.6</c:v>
                </c:pt>
                <c:pt idx="6">
                  <c:v>3.1</c:v>
                </c:pt>
                <c:pt idx="7">
                  <c:v>3.1</c:v>
                </c:pt>
                <c:pt idx="8">
                  <c:v>2.3</c:v>
                </c:pt>
                <c:pt idx="9">
                  <c:v>2.2</c:v>
                </c:pt>
                <c:pt idx="10">
                  <c:v>2.6</c:v>
                </c:pt>
                <c:pt idx="11">
                  <c:v>2.2</c:v>
                </c:pt>
                <c:pt idx="12">
                  <c:v>2.0</c:v>
                </c:pt>
                <c:pt idx="13">
                  <c:v>1.9</c:v>
                </c:pt>
                <c:pt idx="14">
                  <c:v>1.8</c:v>
                </c:pt>
                <c:pt idx="15">
                  <c:v>1.6</c:v>
                </c:pt>
                <c:pt idx="16">
                  <c:v>1.5</c:v>
                </c:pt>
                <c:pt idx="17">
                  <c:v>1.4</c:v>
                </c:pt>
                <c:pt idx="18">
                  <c:v>1.3</c:v>
                </c:pt>
                <c:pt idx="19">
                  <c:v>1.2</c:v>
                </c:pt>
                <c:pt idx="20">
                  <c:v>1.1</c:v>
                </c:pt>
                <c:pt idx="21">
                  <c:v>1.0</c:v>
                </c:pt>
                <c:pt idx="22">
                  <c:v>0.9</c:v>
                </c:pt>
                <c:pt idx="23">
                  <c:v>0.85</c:v>
                </c:pt>
                <c:pt idx="24">
                  <c:v>0.8</c:v>
                </c:pt>
                <c:pt idx="25">
                  <c:v>0.75</c:v>
                </c:pt>
                <c:pt idx="26">
                  <c:v>0.7</c:v>
                </c:pt>
                <c:pt idx="27">
                  <c:v>0.65</c:v>
                </c:pt>
                <c:pt idx="28">
                  <c:v>0.6</c:v>
                </c:pt>
                <c:pt idx="29">
                  <c:v>0.58</c:v>
                </c:pt>
                <c:pt idx="30">
                  <c:v>0.55</c:v>
                </c:pt>
                <c:pt idx="31">
                  <c:v>0.5</c:v>
                </c:pt>
                <c:pt idx="32">
                  <c:v>0.48</c:v>
                </c:pt>
                <c:pt idx="33">
                  <c:v>0.45</c:v>
                </c:pt>
                <c:pt idx="34">
                  <c:v>0.42</c:v>
                </c:pt>
                <c:pt idx="35">
                  <c:v>0.4</c:v>
                </c:pt>
                <c:pt idx="36">
                  <c:v>0.38</c:v>
                </c:pt>
                <c:pt idx="37">
                  <c:v>0.35</c:v>
                </c:pt>
                <c:pt idx="38">
                  <c:v>0.3</c:v>
                </c:pt>
                <c:pt idx="39">
                  <c:v>8.54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188-4B10-BC1D-FA779BBAD3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955279" y="-1188720"/>
            <a:ext cx="2560320" cy="256032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595360" y="-640080"/>
            <a:ext cx="1371600" cy="137160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097280"/>
            <a:ext cx="5486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600" b="1" i="0">
                <a:solidFill>
                  <a:srgbClr val="02C39A"/>
                </a:solidFill>
                <a:latin typeface="Trebuchet MS"/>
              </a:rPr>
              <a:t>rev.</a:t>
            </a:r>
            <a:r>
              <a:rPr sz="4600" b="1" i="0">
                <a:solidFill>
                  <a:srgbClr val="FFFFFF"/>
                </a:solidFill>
                <a:latin typeface="Trebuchet MS"/>
              </a:rPr>
              <a:t>health</a:t>
            </a:r>
          </a:p>
        </p:txBody>
      </p:sp>
      <p:sp>
        <p:nvSpPr>
          <p:cNvPr id="6" name="Rectangle 5"/>
          <p:cNvSpPr/>
          <p:nvPr/>
        </p:nvSpPr>
        <p:spPr>
          <a:xfrm>
            <a:off x="676656" y="2121408"/>
            <a:ext cx="54864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7955279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600" b="1" i="0">
                <a:solidFill>
                  <a:srgbClr val="FFFFFF"/>
                </a:solidFill>
                <a:latin typeface="Trebuchet MS"/>
              </a:rPr>
              <a:t>Give doctors their nights back.</a:t>
            </a:r>
          </a:p>
          <a:p>
            <a:pPr>
              <a:spcAft>
                <a:spcPts val="200"/>
              </a:spcAft>
            </a:pPr>
            <a:r>
              <a:rPr sz="2600" b="1" i="0">
                <a:solidFill>
                  <a:srgbClr val="02C39A"/>
                </a:solidFill>
                <a:latin typeface="Trebuchet MS"/>
              </a:rPr>
              <a:t>Get the practice paid right.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069080"/>
            <a:ext cx="7863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0A8A83"/>
                </a:solidFill>
                <a:latin typeface="Trebuchet MS"/>
              </a:rPr>
              <a:t>SEED  ·  $5M  · 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407408"/>
            <a:ext cx="7863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0">
                <a:solidFill>
                  <a:srgbClr val="9FB0C9"/>
                </a:solidFill>
                <a:latin typeface="Trebuchet MS"/>
              </a:rPr>
              <a:t>Patrick Feeney · Jeff Hughes · Daniel Dow, M.D.   ·   founders@rev.health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342631" y="-1303020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7891271" y="-754379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WHERE WE PLAY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We start where nobody else will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9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1664208"/>
            <a:ext cx="7863840" cy="768096"/>
          </a:xfrm>
          <a:prstGeom prst="roundRect">
            <a:avLst>
              <a:gd name="adj" fmla="val 16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1664208"/>
            <a:ext cx="7863840" cy="7680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Trebuchet MS"/>
              </a:rPr>
              <a:t>866,460</a:t>
            </a:r>
          </a:p>
          <a:p>
            <a:pPr algn="ctr"/>
            <a:r>
              <a:rPr sz="1300" b="0">
                <a:solidFill>
                  <a:srgbClr val="C9D6DE"/>
                </a:solidFill>
                <a:latin typeface="Trebuchet MS"/>
              </a:rPr>
              <a:t>U.S. physicians in direct patient care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874519" y="2505456"/>
            <a:ext cx="5394960" cy="768096"/>
          </a:xfrm>
          <a:prstGeom prst="roundRect">
            <a:avLst>
              <a:gd name="adj" fmla="val 16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874519" y="2505456"/>
            <a:ext cx="5394960" cy="7680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Trebuchet MS"/>
              </a:rPr>
              <a:t>≈363,000  ·  42%</a:t>
            </a:r>
          </a:p>
          <a:p>
            <a:pPr algn="ctr"/>
            <a:r>
              <a:rPr sz="1250" b="0">
                <a:solidFill>
                  <a:srgbClr val="C9D6DE"/>
                </a:solidFill>
                <a:latin typeface="Trebuchet MS"/>
              </a:rPr>
              <a:t>in independent, physician-owned practices  —  down from 60% in 2012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71800" y="3346704"/>
            <a:ext cx="3200400" cy="768096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971800" y="3346704"/>
            <a:ext cx="3200400" cy="7680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600" b="1">
                <a:solidFill>
                  <a:srgbClr val="0B2540"/>
                </a:solidFill>
                <a:latin typeface="Trebuchet MS"/>
              </a:rPr>
              <a:t>≈180,000</a:t>
            </a:r>
          </a:p>
          <a:p>
            <a:pPr algn="ctr"/>
            <a:r>
              <a:rPr sz="1250" b="1">
                <a:solidFill>
                  <a:srgbClr val="0B2540"/>
                </a:solidFill>
                <a:latin typeface="Trebuchet MS"/>
              </a:rPr>
              <a:t>in 1–4 doctor practices  ·  OUR WEDGE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4334256"/>
            <a:ext cx="82296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>
                <a:solidFill>
                  <a:srgbClr val="02C39A"/>
                </a:solidFill>
                <a:latin typeface="Trebuchet MS"/>
              </a:rPr>
              <a:t>Large, shrinking, and ignored — independent doctors need this now.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608576"/>
            <a:ext cx="82296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900" b="0">
                <a:solidFill>
                  <a:srgbClr val="7F93A3"/>
                </a:solidFill>
                <a:latin typeface="Trebuchet MS"/>
              </a:rPr>
              <a:t>Source: AMA 2024 Physician Practice Benchmark Survey; Fierce Healthcare; Becker’s ASC Review.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498080" y="-1481328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046720" y="-932687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 MOAT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The patient owns the record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645920"/>
            <a:ext cx="2651760" cy="24688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48640" y="1645920"/>
            <a:ext cx="26517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2" y="1874519"/>
            <a:ext cx="2148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One portable chart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72" y="2606040"/>
            <a:ext cx="2148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The patient owns their record; practices connect to it. Switch practices and the chart comes too — no re-entry.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10712" y="1645920"/>
            <a:ext cx="2651760" cy="24688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410712" y="1645920"/>
            <a:ext cx="26517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666744" y="1874519"/>
            <a:ext cx="2148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Stickier every visit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6744" y="2606040"/>
            <a:ext cx="2148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Each practice adds to one longitudinal record. Leaving means leaving the most complete version of the chart behind.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72783" y="1645920"/>
            <a:ext cx="2651760" cy="24688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72783" y="1645920"/>
            <a:ext cx="26517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528816" y="1874519"/>
            <a:ext cx="2148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Network effect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28816" y="2606040"/>
            <a:ext cx="2148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More practices on the network make each patient's record more useful — and the switching cost compounds.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29768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FFFFFF"/>
                </a:solidFill>
                <a:latin typeface="Trebuchet MS"/>
              </a:rPr>
              <a:t>Switching cost compounds with every visit.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BUSINESS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Two revenue engines per provider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4023360" cy="12344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4023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59" y="169164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0A8A83"/>
                </a:solidFill>
                <a:latin typeface="Trebuchet MS"/>
              </a:rPr>
              <a:t>Software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1948925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3400" b="1" i="0">
                <a:solidFill>
                  <a:srgbClr val="02C39A"/>
                </a:solidFill>
                <a:latin typeface="Trebuchet MS"/>
              </a:rPr>
              <a:t>$595</a:t>
            </a:r>
            <a:r>
              <a:rPr sz="1300" b="0" i="0">
                <a:solidFill>
                  <a:srgbClr val="9FB0C9"/>
                </a:solidFill>
                <a:latin typeface="Trebuchet MS"/>
              </a:rPr>
              <a:t>  /prov/mo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79" y="1554480"/>
            <a:ext cx="4023360" cy="12344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754879" y="1554480"/>
            <a:ext cx="4023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029199" y="169164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0A8A83"/>
                </a:solidFill>
                <a:latin typeface="Trebuchet MS"/>
              </a:rPr>
              <a:t>Integrated billing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199" y="1948925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sz="3400" b="1" i="0">
                <a:solidFill>
                  <a:srgbClr val="02C39A"/>
                </a:solidFill>
                <a:latin typeface="Trebuchet MS"/>
              </a:rPr>
              <a:t>4.9%</a:t>
            </a:r>
            <a:r>
              <a:rPr sz="1300" b="0" i="0">
                <a:solidFill>
                  <a:srgbClr val="9FB0C9"/>
                </a:solidFill>
                <a:latin typeface="Trebuchet MS"/>
              </a:rPr>
              <a:t>  of collections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063240"/>
            <a:ext cx="1965960" cy="11887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48640" y="3063240"/>
            <a:ext cx="19659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31520" y="32461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300" b="1" i="0">
                <a:solidFill>
                  <a:srgbClr val="FFFFFF"/>
                </a:solidFill>
                <a:latin typeface="Trebuchet MS"/>
              </a:rPr>
              <a:t>~$58.8K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767328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rev / provider / yr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06040" y="3063240"/>
            <a:ext cx="1965960" cy="11887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606040" y="3063240"/>
            <a:ext cx="19659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88920" y="32461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300" b="1" i="0">
                <a:solidFill>
                  <a:srgbClr val="FFFFFF"/>
                </a:solidFill>
                <a:latin typeface="Trebuchet MS"/>
              </a:rPr>
              <a:t>~$147K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88920" y="3767328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ACV / practice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63440" y="3063240"/>
            <a:ext cx="1965960" cy="11887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663440" y="3063240"/>
            <a:ext cx="19659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846320" y="3246120"/>
            <a:ext cx="164592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300" b="1" i="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Trebuchet MS"/>
              </a:rPr>
              <a:t>78%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6320" y="3767328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contribution margin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20840" y="3063240"/>
            <a:ext cx="1965960" cy="11887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720840" y="3063240"/>
            <a:ext cx="19659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903720" y="3246120"/>
            <a:ext cx="1645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300" b="1" i="0">
                <a:solidFill>
                  <a:srgbClr val="FFFFFF"/>
                </a:solidFill>
                <a:latin typeface="Trebuchet MS"/>
              </a:rPr>
              <a:t>65%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03720" y="3767328"/>
            <a:ext cx="1645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EBITDA at scale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2479277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1" i="0" dirty="0">
                <a:solidFill>
                  <a:srgbClr val="9FB0C9"/>
                </a:solidFill>
                <a:latin typeface="Trebuchet MS"/>
              </a:rPr>
              <a:t>11% of revenue  ·  $5.5M/yr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0" y="2479277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1" i="0" dirty="0">
                <a:solidFill>
                  <a:srgbClr val="02C39A"/>
                </a:solidFill>
                <a:latin typeface="Trebuchet MS"/>
              </a:rPr>
              <a:t>89% of revenue  ·  $45.4M/yr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Test a year, then explode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463040"/>
            <a:ext cx="4937760" cy="26974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0" y="1508760"/>
            <a:ext cx="2880360" cy="7315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715000" y="1508760"/>
            <a:ext cx="2880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0" y="160020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i="0">
                <a:solidFill>
                  <a:srgbClr val="02C39A"/>
                </a:solidFill>
                <a:latin typeface="Trebuchet MS"/>
              </a:rPr>
              <a:t>$50.9M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0" y="1984248"/>
            <a:ext cx="2651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exit ARR · 2031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15000" y="2377439"/>
            <a:ext cx="2880360" cy="7315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5715000" y="2377439"/>
            <a:ext cx="2880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943600" y="2468879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i="0">
                <a:solidFill>
                  <a:srgbClr val="02C39A"/>
                </a:solidFill>
                <a:latin typeface="Trebuchet MS"/>
              </a:rPr>
              <a:t>$33.1M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0" y="2852927"/>
            <a:ext cx="2651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EBITDA · 65% margin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715000" y="3246120"/>
            <a:ext cx="2880360" cy="73152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5715000" y="3246120"/>
            <a:ext cx="2880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943600" y="3337560"/>
            <a:ext cx="2651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i="0">
                <a:solidFill>
                  <a:srgbClr val="02C39A"/>
                </a:solidFill>
                <a:latin typeface="Trebuchet MS"/>
              </a:rPr>
              <a:t>866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943600" y="3721608"/>
            <a:ext cx="2651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50" b="0" i="0">
                <a:solidFill>
                  <a:srgbClr val="9FB0C9"/>
                </a:solidFill>
                <a:latin typeface="Trebuchet MS"/>
              </a:rPr>
              <a:t>providers at exit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41148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1">
                <a:solidFill>
                  <a:srgbClr val="9FB0C9"/>
                </a:solidFill>
                <a:latin typeface="Trebuchet MS"/>
              </a:rPr>
              <a:t>2 → 346 practices over six years  ·  866 providers at exit.</a:t>
            </a:r>
          </a:p>
          <a:p>
            <a:pPr>
              <a:spcAft>
                <a:spcPts val="0"/>
              </a:spcAft>
            </a:pPr>
            <a:r>
              <a:rPr sz="1100" b="1">
                <a:solidFill>
                  <a:srgbClr val="02C39A"/>
                </a:solidFill>
                <a:latin typeface="Trebuchet MS"/>
              </a:rPr>
              <a:t>≈ 1.3% of the SAM — about 1 in 80 independent practices.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7240" y="157276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900" b="1" i="0">
                <a:solidFill>
                  <a:srgbClr val="0A8A83"/>
                </a:solidFill>
                <a:latin typeface="Trebuchet MS"/>
              </a:rPr>
              <a:t>PRACTICES ON THE PLATFORM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" y="3630168"/>
            <a:ext cx="457200" cy="27432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685800" y="3355848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5800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2026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27632" y="3598005"/>
            <a:ext cx="457200" cy="59594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1399032" y="3323685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11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399032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2027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340864" y="3522157"/>
            <a:ext cx="457200" cy="135442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2112264" y="3247837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25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12264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2028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054096" y="3327121"/>
            <a:ext cx="457200" cy="330478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2825496" y="3052801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61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825496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2029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67328" y="2872035"/>
            <a:ext cx="457200" cy="785564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3538728" y="2597715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145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38728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2030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480560" y="1783080"/>
            <a:ext cx="457200" cy="1874519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4251960" y="150876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100" b="1">
                <a:solidFill>
                  <a:srgbClr val="FFFFFF"/>
                </a:solidFill>
                <a:latin typeface="Trebuchet MS"/>
              </a:rPr>
              <a:t>346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51960" y="37033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"/>
              </a:spcAft>
            </a:pPr>
            <a:r>
              <a:rPr sz="1000" b="0">
                <a:solidFill>
                  <a:srgbClr val="9FB0C9"/>
                </a:solidFill>
                <a:latin typeface="Trebuchet MS"/>
              </a:rPr>
              <a:t>2031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498080" y="-1335025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046720" y="-786384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EXECUTION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From build to nationwide launch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148840"/>
            <a:ext cx="7863840" cy="36576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548640" y="1993392"/>
            <a:ext cx="329184" cy="329184"/>
          </a:xfrm>
          <a:prstGeom prst="ellipse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2514600"/>
            <a:ext cx="199339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000" b="1" i="0">
                <a:solidFill>
                  <a:srgbClr val="02C39A"/>
                </a:solidFill>
                <a:latin typeface="Trebuchet MS"/>
              </a:rPr>
              <a:t>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971800"/>
            <a:ext cx="19933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400" b="1" i="0">
                <a:solidFill>
                  <a:srgbClr val="FFFFFF"/>
                </a:solidFill>
                <a:latin typeface="Trebuchet MS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611880"/>
            <a:ext cx="19933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0">
                <a:solidFill>
                  <a:srgbClr val="C9D6DE"/>
                </a:solidFill>
                <a:latin typeface="Trebuchet MS"/>
              </a:rPr>
              <a:t>Build the platform and start certification.</a:t>
            </a:r>
          </a:p>
        </p:txBody>
      </p:sp>
      <p:sp>
        <p:nvSpPr>
          <p:cNvPr id="13" name="Oval 12"/>
          <p:cNvSpPr/>
          <p:nvPr/>
        </p:nvSpPr>
        <p:spPr>
          <a:xfrm>
            <a:off x="2660904" y="1993392"/>
            <a:ext cx="329184" cy="329184"/>
          </a:xfrm>
          <a:prstGeom prst="ellipse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660904" y="2514600"/>
            <a:ext cx="199339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000" b="1" i="0">
                <a:solidFill>
                  <a:srgbClr val="02C39A"/>
                </a:solidFill>
                <a:latin typeface="Trebuchet MS"/>
              </a:rPr>
              <a:t>2027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60904" y="2971800"/>
            <a:ext cx="19933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400" b="1" i="0">
                <a:solidFill>
                  <a:srgbClr val="FFFFFF"/>
                </a:solidFill>
                <a:latin typeface="Trebuchet MS"/>
              </a:rPr>
              <a:t>First paying practices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0904" y="3611880"/>
            <a:ext cx="19933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0">
                <a:solidFill>
                  <a:srgbClr val="C9D6DE"/>
                </a:solidFill>
                <a:latin typeface="Trebuchet MS"/>
              </a:rPr>
              <a:t>Design-partner clinics go live and start paying.</a:t>
            </a:r>
          </a:p>
        </p:txBody>
      </p:sp>
      <p:sp>
        <p:nvSpPr>
          <p:cNvPr id="17" name="Oval 16"/>
          <p:cNvSpPr/>
          <p:nvPr/>
        </p:nvSpPr>
        <p:spPr>
          <a:xfrm>
            <a:off x="4773168" y="1993392"/>
            <a:ext cx="329184" cy="329184"/>
          </a:xfrm>
          <a:prstGeom prst="ellipse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773168" y="2514600"/>
            <a:ext cx="199339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000" b="1" i="0">
                <a:solidFill>
                  <a:srgbClr val="02C39A"/>
                </a:solidFill>
                <a:latin typeface="Trebuchet MS"/>
              </a:rPr>
              <a:t>2028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3168" y="2971800"/>
            <a:ext cx="19933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400" b="1" i="0">
                <a:solidFill>
                  <a:srgbClr val="FFFFFF"/>
                </a:solidFill>
                <a:latin typeface="Trebuchet MS"/>
              </a:rPr>
              <a:t>Certified launch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73168" y="3611880"/>
            <a:ext cx="19933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0">
                <a:solidFill>
                  <a:srgbClr val="C9D6DE"/>
                </a:solidFill>
                <a:latin typeface="Trebuchet MS"/>
              </a:rPr>
              <a:t>Certified — and selling nationwide.</a:t>
            </a:r>
          </a:p>
        </p:txBody>
      </p:sp>
      <p:sp>
        <p:nvSpPr>
          <p:cNvPr id="21" name="Oval 20"/>
          <p:cNvSpPr/>
          <p:nvPr/>
        </p:nvSpPr>
        <p:spPr>
          <a:xfrm>
            <a:off x="6885431" y="1993392"/>
            <a:ext cx="329184" cy="329184"/>
          </a:xfrm>
          <a:prstGeom prst="ellipse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885431" y="2514600"/>
            <a:ext cx="199339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000" b="1" i="0">
                <a:solidFill>
                  <a:srgbClr val="02C39A"/>
                </a:solidFill>
                <a:latin typeface="Trebuchet MS"/>
              </a:rPr>
              <a:t>2029+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85431" y="2971800"/>
            <a:ext cx="199339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400" b="1" i="0">
                <a:solidFill>
                  <a:srgbClr val="FFFFFF"/>
                </a:solidFill>
                <a:latin typeface="Trebuchet MS"/>
              </a:rPr>
              <a:t>Scale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85431" y="3611880"/>
            <a:ext cx="19933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0" i="0">
                <a:solidFill>
                  <a:srgbClr val="C9D6DE"/>
                </a:solidFill>
                <a:latin typeface="Trebuchet MS"/>
              </a:rPr>
              <a:t>Grow the practice base; add specialties.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 dirty="0">
                <a:solidFill>
                  <a:srgbClr val="6A7A88"/>
                </a:solidFill>
                <a:latin typeface="Trebuchet MS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TEAM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The buyer. The builder. The doctor.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600200"/>
            <a:ext cx="2606040" cy="26517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59" y="2724912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500" b="1" i="0">
                <a:solidFill>
                  <a:srgbClr val="FFFFFF"/>
                </a:solidFill>
                <a:latin typeface="Trebuchet MS"/>
              </a:rPr>
              <a:t>Patrick Feeney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3108960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100" b="1" i="0">
                <a:solidFill>
                  <a:srgbClr val="02C39A"/>
                </a:solidFill>
                <a:latin typeface="Trebuchet MS"/>
              </a:rPr>
              <a:t>CEO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438144"/>
            <a:ext cx="2103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050" b="0" i="0">
                <a:solidFill>
                  <a:srgbClr val="C9D6DE"/>
                </a:solidFill>
                <a:latin typeface="Trebuchet MS"/>
              </a:rPr>
              <a:t>Runs a series of independent physician practices — the buyer REV is built for.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83280" y="1600200"/>
            <a:ext cx="2606040" cy="26517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8328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57600" y="2724912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500" b="1" i="0">
                <a:solidFill>
                  <a:srgbClr val="FFFFFF"/>
                </a:solidFill>
                <a:latin typeface="Trebuchet MS"/>
              </a:rPr>
              <a:t>Jeff Hughes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3108960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100" b="1" i="0">
                <a:solidFill>
                  <a:srgbClr val="02C39A"/>
                </a:solidFill>
                <a:latin typeface="Trebuchet MS"/>
              </a:rPr>
              <a:t>CTO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37560" y="3438144"/>
            <a:ext cx="260604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050" dirty="0">
                <a:solidFill>
                  <a:srgbClr val="C9D6DE"/>
                </a:solidFill>
                <a:latin typeface="Trebuchet MS"/>
              </a:rPr>
              <a:t>25+ years in enterprise software</a:t>
            </a:r>
          </a:p>
          <a:p>
            <a:pPr algn="ctr">
              <a:spcAft>
                <a:spcPts val="200"/>
              </a:spcAft>
            </a:pPr>
            <a:r>
              <a:rPr lang="en-US" sz="1050" dirty="0">
                <a:solidFill>
                  <a:srgbClr val="C9D6DE"/>
                </a:solidFill>
                <a:latin typeface="Trebuchet MS"/>
              </a:rPr>
              <a:t>Built EMR, RCM &amp; PM</a:t>
            </a:r>
          </a:p>
          <a:p>
            <a:pPr algn="ctr">
              <a:spcAft>
                <a:spcPts val="200"/>
              </a:spcAft>
            </a:pPr>
            <a:r>
              <a:rPr lang="en-US" sz="1050" dirty="0">
                <a:solidFill>
                  <a:srgbClr val="C9D6DE"/>
                </a:solidFill>
                <a:latin typeface="Trebuchet MS"/>
              </a:rPr>
              <a:t>Former Citadel engineering leader</a:t>
            </a:r>
          </a:p>
          <a:p>
            <a:pPr algn="ctr">
              <a:spcAft>
                <a:spcPts val="200"/>
              </a:spcAft>
            </a:pPr>
            <a:r>
              <a:rPr lang="en-US" sz="1050" dirty="0">
                <a:solidFill>
                  <a:srgbClr val="C9D6DE"/>
                </a:solidFill>
                <a:latin typeface="Trebuchet MS"/>
              </a:rPr>
              <a:t>NASA Disruptive Technology Award</a:t>
            </a:r>
            <a:endParaRPr sz="1050" b="0" i="0" dirty="0">
              <a:solidFill>
                <a:srgbClr val="C9D6DE"/>
              </a:solidFill>
              <a:latin typeface="Trebuchet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7920" y="1600200"/>
            <a:ext cx="2606040" cy="26517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1792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92240" y="2724912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500" b="1" i="0">
                <a:solidFill>
                  <a:srgbClr val="FFFFFF"/>
                </a:solidFill>
                <a:latin typeface="Trebuchet MS"/>
              </a:rPr>
              <a:t>Daniel Dow, M.D.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3108960"/>
            <a:ext cx="2103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100" b="1" i="0">
                <a:solidFill>
                  <a:srgbClr val="02C39A"/>
                </a:solidFill>
                <a:latin typeface="Trebuchet MS"/>
              </a:rPr>
              <a:t>Clinical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3438144"/>
            <a:ext cx="210312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sz="1050" b="0" i="0">
                <a:solidFill>
                  <a:srgbClr val="C9D6DE"/>
                </a:solidFill>
                <a:latin typeface="Trebuchet MS"/>
              </a:rPr>
              <a:t>Practicing physician and investor. Columbia Business School.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FFFFFF"/>
                </a:solidFill>
                <a:latin typeface="Trebuchet MS"/>
              </a:rPr>
              <a:t>Founders building this for their own practices.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14</a:t>
            </a:r>
          </a:p>
        </p:txBody>
      </p:sp>
      <p:pic>
        <p:nvPicPr>
          <p:cNvPr id="24" name="Picture 23" descr="founder_patri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036" y="1755648"/>
            <a:ext cx="841248" cy="841248"/>
          </a:xfrm>
          <a:prstGeom prst="ellipse">
            <a:avLst/>
          </a:prstGeom>
          <a:ln w="19050">
            <a:solidFill>
              <a:srgbClr val="0A8A83"/>
            </a:solidFill>
          </a:ln>
        </p:spPr>
      </p:pic>
      <p:pic>
        <p:nvPicPr>
          <p:cNvPr id="25" name="Picture 24" descr="founder_je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676" y="1755648"/>
            <a:ext cx="841248" cy="841248"/>
          </a:xfrm>
          <a:prstGeom prst="ellipse">
            <a:avLst/>
          </a:prstGeom>
          <a:ln w="19050">
            <a:solidFill>
              <a:srgbClr val="0A8A83"/>
            </a:solidFill>
          </a:ln>
        </p:spPr>
      </p:pic>
      <p:pic>
        <p:nvPicPr>
          <p:cNvPr id="26" name="Picture 25" descr="founder_d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316" y="1755648"/>
            <a:ext cx="841248" cy="841248"/>
          </a:xfrm>
          <a:prstGeom prst="ellipse">
            <a:avLst/>
          </a:prstGeom>
          <a:ln w="19050">
            <a:solidFill>
              <a:srgbClr val="0A8A83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772400" y="3749039"/>
            <a:ext cx="2743200" cy="2743200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321040" y="4297680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CAPITAL EFFICIENCY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0B2540"/>
                </a:solidFill>
                <a:latin typeface="Trebuchet MS"/>
              </a:rPr>
              <a:t>$5M → 81× return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508760"/>
            <a:ext cx="78638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700" b="0" i="0">
                <a:solidFill>
                  <a:srgbClr val="475569"/>
                </a:solidFill>
                <a:latin typeface="Trebuchet MS"/>
              </a:rPr>
              <a:t>No Series A/B. The seed self-funds to exit.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331720"/>
            <a:ext cx="26060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1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48640" y="233172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" y="2560320"/>
            <a:ext cx="2194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400" b="1" i="0">
                <a:solidFill>
                  <a:srgbClr val="0A8A83"/>
                </a:solidFill>
                <a:latin typeface="Trebuchet MS"/>
              </a:rPr>
              <a:t>$5M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337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00" b="1" i="0">
                <a:solidFill>
                  <a:srgbClr val="475569"/>
                </a:solidFill>
                <a:latin typeface="Trebuchet MS"/>
              </a:rPr>
              <a:t>one round to exit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83280" y="2331720"/>
            <a:ext cx="26060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1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83280" y="233172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611880" y="2560320"/>
            <a:ext cx="2194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400" b="1" i="0">
                <a:solidFill>
                  <a:srgbClr val="0A8A83"/>
                </a:solidFill>
                <a:latin typeface="Trebuchet MS"/>
              </a:rPr>
              <a:t>$0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1880" y="3337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00" b="1" i="0">
                <a:solidFill>
                  <a:srgbClr val="475569"/>
                </a:solidFill>
                <a:latin typeface="Trebuchet MS"/>
              </a:rPr>
              <a:t>follow-on dilution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17920" y="2331720"/>
            <a:ext cx="260604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E1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17920" y="233172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2194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400" b="1" i="0">
                <a:solidFill>
                  <a:srgbClr val="0A8A83"/>
                </a:solidFill>
                <a:latin typeface="Trebuchet MS"/>
              </a:rPr>
              <a:t>81.4×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337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00" b="1" i="0">
                <a:solidFill>
                  <a:srgbClr val="475569"/>
                </a:solidFill>
                <a:latin typeface="Trebuchet MS"/>
              </a:rPr>
              <a:t>MOIC · $5M→$407.2M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114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0B2540"/>
                </a:solidFill>
                <a:latin typeface="Trebuchet MS"/>
              </a:rPr>
              <a:t>Even a conservative exit still returns 48.9×.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8A99A6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8A99A6"/>
                </a:solidFill>
                <a:latin typeface="Trebuchet MS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 ASK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$5M to launch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08760"/>
            <a:ext cx="3977639" cy="29260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1508760"/>
            <a:ext cx="3977639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22960" y="1737360"/>
            <a:ext cx="3474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00" b="1" i="0">
                <a:solidFill>
                  <a:srgbClr val="0A8A83"/>
                </a:solidFill>
                <a:latin typeface="Trebuchet MS"/>
              </a:rPr>
              <a:t>USE OF FUNDS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103120"/>
            <a:ext cx="34747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•  </a:t>
            </a:r>
            <a:r>
              <a:rPr sz="1400" b="0" i="0">
                <a:solidFill>
                  <a:srgbClr val="C9D6DE"/>
                </a:solidFill>
                <a:latin typeface="Trebuchet MS"/>
              </a:rPr>
              <a:t>Product &amp; engineering</a:t>
            </a:r>
          </a:p>
          <a:p>
            <a:pPr>
              <a:spcAft>
                <a:spcPts val="13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•  </a:t>
            </a:r>
            <a:r>
              <a:rPr sz="1400" b="0" i="0">
                <a:solidFill>
                  <a:srgbClr val="C9D6DE"/>
                </a:solidFill>
                <a:latin typeface="Trebuchet MS"/>
              </a:rPr>
              <a:t>Get to launch</a:t>
            </a:r>
          </a:p>
          <a:p>
            <a:pPr>
              <a:spcAft>
                <a:spcPts val="13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•  </a:t>
            </a:r>
            <a:r>
              <a:rPr sz="1400" b="0" i="0">
                <a:solidFill>
                  <a:srgbClr val="C9D6DE"/>
                </a:solidFill>
                <a:latin typeface="Trebuchet MS"/>
              </a:rPr>
              <a:t>Go-to-market</a:t>
            </a:r>
          </a:p>
          <a:p>
            <a:pPr>
              <a:spcAft>
                <a:spcPts val="13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•  </a:t>
            </a:r>
            <a:r>
              <a:rPr sz="1400" b="0" i="0">
                <a:solidFill>
                  <a:srgbClr val="C9D6DE"/>
                </a:solidFill>
                <a:latin typeface="Trebuchet MS"/>
              </a:rPr>
              <a:t>Operations &amp; reserve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508760"/>
            <a:ext cx="3794760" cy="292608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74920" y="1737360"/>
            <a:ext cx="3291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000" b="1" i="0">
                <a:solidFill>
                  <a:srgbClr val="0A8A83"/>
                </a:solidFill>
                <a:latin typeface="Trebuchet MS"/>
              </a:rPr>
              <a:t>INVESTOR RETURN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2057400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700" b="1" i="0">
                <a:solidFill>
                  <a:srgbClr val="02C39A"/>
                </a:solidFill>
                <a:latin typeface="Trebuchet MS"/>
              </a:rPr>
              <a:t>$5M → $407.2M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74920" y="2743200"/>
            <a:ext cx="3291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00" b="0" i="0">
                <a:solidFill>
                  <a:srgbClr val="9FB0C9"/>
                </a:solidFill>
                <a:latin typeface="Trebuchet MS"/>
              </a:rPr>
              <a:t>81.4× MOIC · 2031 exit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74920" y="3154680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i="0">
                <a:solidFill>
                  <a:srgbClr val="02C39A"/>
                </a:solidFill>
                <a:latin typeface="Trebuchet MS"/>
              </a:rPr>
              <a:t>80%  </a:t>
            </a:r>
            <a:r>
              <a:rPr sz="1050" b="0" i="0">
                <a:solidFill>
                  <a:srgbClr val="C9D6DE"/>
                </a:solidFill>
                <a:latin typeface="Trebuchet MS"/>
              </a:rPr>
              <a:t>held to exit — no dilution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74920" y="353872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i="0">
                <a:solidFill>
                  <a:srgbClr val="02C39A"/>
                </a:solidFill>
                <a:latin typeface="Trebuchet MS"/>
              </a:rPr>
              <a:t>48.9×  </a:t>
            </a:r>
            <a:r>
              <a:rPr sz="1050" b="0" i="0">
                <a:solidFill>
                  <a:srgbClr val="C9D6DE"/>
                </a:solidFill>
                <a:latin typeface="Trebuchet MS"/>
              </a:rPr>
              <a:t>conservative-case return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74920" y="3922776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i="0">
                <a:solidFill>
                  <a:srgbClr val="02C39A"/>
                </a:solidFill>
                <a:latin typeface="Trebuchet MS"/>
              </a:rPr>
              <a:t>~6 yr  </a:t>
            </a:r>
            <a:r>
              <a:rPr sz="1050" b="0" i="0">
                <a:solidFill>
                  <a:srgbClr val="C9D6DE"/>
                </a:solidFill>
                <a:latin typeface="Trebuchet MS"/>
              </a:rPr>
              <a:t>hold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4114800"/>
            <a:ext cx="3474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1" i="0">
                <a:solidFill>
                  <a:srgbClr val="02C39A"/>
                </a:solidFill>
                <a:latin typeface="Trebuchet MS"/>
              </a:rPr>
              <a:t>founders@rev.health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WHY THIS 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Every claim, one plain reason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73736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173736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182880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More patients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15798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AI writes the note in the room — no night charting.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69748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" y="269748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7240" y="278892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No biller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11810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Billing is built in and AI-run.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65760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48640" y="365760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3749039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36% leaner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07822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The software does the admin work.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09159" y="173736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709159" y="173736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937759" y="182880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We win small practices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59" y="215798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Built and priced only for 1–5 doctors.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09159" y="269748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709159" y="269748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937759" y="2788920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$5M is enough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37759" y="311810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Self-funds to exit — no Series A/B.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09159" y="3657600"/>
            <a:ext cx="3931920" cy="82296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709159" y="3657600"/>
            <a:ext cx="54864" cy="82296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937759" y="3749039"/>
            <a:ext cx="3566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>
                <a:solidFill>
                  <a:srgbClr val="02C39A"/>
                </a:solidFill>
                <a:latin typeface="Trebuchet MS"/>
              </a:rPr>
              <a:t>81× return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37759" y="4078224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50" b="0" i="0">
                <a:solidFill>
                  <a:srgbClr val="C9D6DE"/>
                </a:solidFill>
                <a:latin typeface="Trebuchet MS"/>
              </a:rPr>
              <a:t>Keep 80% to a 10× exit.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 PROBLEM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Independent practices are squeezed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600200"/>
            <a:ext cx="2606040" cy="23774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22959" y="1828800"/>
            <a:ext cx="512064" cy="512064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Trebuchet MS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468880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300" b="1" i="0">
                <a:solidFill>
                  <a:srgbClr val="02C39A"/>
                </a:solidFill>
                <a:latin typeface="Trebuchet MS"/>
              </a:rPr>
              <a:t>2–3 hrs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315468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0" i="0">
                <a:solidFill>
                  <a:srgbClr val="C9D6DE"/>
                </a:solidFill>
                <a:latin typeface="Trebuchet MS"/>
              </a:rPr>
              <a:t>of charting every night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83280" y="1600200"/>
            <a:ext cx="2606040" cy="23774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8328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3657600" y="1828800"/>
            <a:ext cx="512064" cy="512064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Trebuchet MS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2468880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300" b="1" i="0">
                <a:solidFill>
                  <a:srgbClr val="02C39A"/>
                </a:solidFill>
                <a:latin typeface="Trebuchet MS"/>
              </a:rPr>
              <a:t>5–10%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15468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0" i="0">
                <a:solidFill>
                  <a:srgbClr val="C9D6DE"/>
                </a:solidFill>
                <a:latin typeface="Trebuchet MS"/>
              </a:rPr>
              <a:t>of revenue lost to denials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1600200"/>
            <a:ext cx="2606040" cy="23774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17920" y="1600200"/>
            <a:ext cx="260604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492240" y="1828800"/>
            <a:ext cx="512064" cy="512064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Trebuchet M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2468880"/>
            <a:ext cx="2103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300" b="1" i="0">
                <a:solidFill>
                  <a:srgbClr val="02C39A"/>
                </a:solidFill>
                <a:latin typeface="Trebuchet MS"/>
              </a:rPr>
              <a:t>70%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3154680"/>
            <a:ext cx="2103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0" i="0">
                <a:solidFill>
                  <a:srgbClr val="C9D6DE"/>
                </a:solidFill>
                <a:latin typeface="Trebuchet MS"/>
              </a:rPr>
              <a:t>of billing time on rework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206240"/>
            <a:ext cx="8229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500" b="1" i="0" dirty="0">
                <a:solidFill>
                  <a:srgbClr val="FFFFFF"/>
                </a:solidFill>
                <a:latin typeface="Trebuchet MS"/>
              </a:rPr>
              <a:t>Built and priced for big groups — incumbents run ~$999/provider/</a:t>
            </a:r>
            <a:r>
              <a:rPr sz="1500" b="1" i="0" dirty="0" err="1">
                <a:solidFill>
                  <a:srgbClr val="FFFFFF"/>
                </a:solidFill>
                <a:latin typeface="Trebuchet MS"/>
              </a:rPr>
              <a:t>mo</a:t>
            </a:r>
            <a:r>
              <a:rPr sz="1500" b="1" i="0" dirty="0">
                <a:solidFill>
                  <a:srgbClr val="FFFFFF"/>
                </a:solidFill>
                <a:latin typeface="Trebuchet MS"/>
              </a:rPr>
              <a:t>, </a:t>
            </a:r>
            <a:br>
              <a:rPr lang="en-US" sz="1500" b="1" i="0" dirty="0">
                <a:solidFill>
                  <a:srgbClr val="FFFFFF"/>
                </a:solidFill>
                <a:latin typeface="Trebuchet MS"/>
              </a:rPr>
            </a:br>
            <a:r>
              <a:rPr sz="1500" b="1" i="0" dirty="0">
                <a:solidFill>
                  <a:srgbClr val="FFFFFF"/>
                </a:solidFill>
                <a:latin typeface="Trebuchet MS"/>
              </a:rPr>
              <a:t>so the 1–5 doctor practice gets left behind.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955279" y="-1188720"/>
            <a:ext cx="2560320" cy="256032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595360" y="-640080"/>
            <a:ext cx="1371600" cy="137160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 SOLUTION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One AI platform that runs the practice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8308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400" b="1" i="0">
                <a:solidFill>
                  <a:srgbClr val="02C39A"/>
                </a:solidFill>
                <a:latin typeface="Trebuchet MS"/>
              </a:rPr>
              <a:t>Chart it. Schedule it. Get paid for 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788920"/>
            <a:ext cx="7589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400" b="0" i="0">
                <a:solidFill>
                  <a:srgbClr val="C9D6DE"/>
                </a:solidFill>
                <a:latin typeface="Trebuchet MS"/>
              </a:rPr>
              <a:t>Note done before the doctor leaves the room.  ·  target ≥98% first-pass clean claims.</a:t>
            </a:r>
          </a:p>
          <a:p>
            <a:pPr>
              <a:spcAft>
                <a:spcPts val="0"/>
              </a:spcAft>
            </a:pPr>
            <a:r>
              <a:rPr sz="1400" b="0" i="0">
                <a:solidFill>
                  <a:srgbClr val="C9D6DE"/>
                </a:solidFill>
                <a:latin typeface="Trebuchet MS"/>
              </a:rPr>
              <a:t>10 modules in one system.  ·  2–3 hrs of nightly charting → ~0.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772400" y="3749039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321040" y="4297680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WHAT WE DO BEST · 1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736899" y="1069848"/>
            <a:ext cx="868680" cy="868680"/>
          </a:xfrm>
          <a:prstGeom prst="ellipse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3000" b="1" i="0" dirty="0">
                <a:solidFill>
                  <a:srgbClr val="FFFFFF"/>
                </a:solidFill>
                <a:latin typeface="Trebuchet MS"/>
              </a:rPr>
              <a:t>✎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057400"/>
            <a:ext cx="7680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4000" b="1" i="0">
                <a:solidFill>
                  <a:srgbClr val="FFFFFF"/>
                </a:solidFill>
                <a:latin typeface="Trebuchet MS"/>
              </a:rPr>
              <a:t>The AI writes the note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999232"/>
            <a:ext cx="813816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0">
                <a:solidFill>
                  <a:srgbClr val="C9D6DE"/>
                </a:solidFill>
                <a:latin typeface="Trebuchet MS"/>
              </a:rPr>
              <a:t>Doctors get their nights back — 25–30 patients a day, no after-hours charting.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493008"/>
            <a:ext cx="81381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02C39A"/>
                </a:solidFill>
                <a:latin typeface="Trebuchet MS"/>
              </a:rPr>
              <a:t>The secret:  </a:t>
            </a:r>
            <a:r>
              <a:rPr sz="1350" b="0">
                <a:solidFill>
                  <a:srgbClr val="C9D6DE"/>
                </a:solidFill>
                <a:latin typeface="Trebuchet MS"/>
              </a:rPr>
              <a:t>the AI answers a fixed set of clinical questions — it never writes from scratch.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822191"/>
            <a:ext cx="2624328" cy="841248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3822191"/>
            <a:ext cx="2624328" cy="54864"/>
          </a:xfrm>
          <a:prstGeom prst="roundRect">
            <a:avLst>
              <a:gd name="adj" fmla="val 0"/>
            </a:avLst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4944" y="3941063"/>
            <a:ext cx="23500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02C39A"/>
                </a:solidFill>
                <a:latin typeface="Trebuchet MS"/>
              </a:rPr>
              <a:t>Hallucination-free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Every answer is right, or it’s flagged — the clinician sees which.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55848" y="3822191"/>
            <a:ext cx="2624328" cy="841248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355848" y="3822191"/>
            <a:ext cx="2624328" cy="54864"/>
          </a:xfrm>
          <a:prstGeom prst="roundRect">
            <a:avLst>
              <a:gd name="adj" fmla="val 0"/>
            </a:avLst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02152" y="3941063"/>
            <a:ext cx="23500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02C39A"/>
                </a:solidFill>
                <a:latin typeface="Trebuchet MS"/>
              </a:rPr>
              <a:t>~90% less cost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Bounded Q&amp;A runs on small, cheap models — not one giant generative model.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63056" y="3822191"/>
            <a:ext cx="2624328" cy="841248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163056" y="3822191"/>
            <a:ext cx="2624328" cy="54864"/>
          </a:xfrm>
          <a:prstGeom prst="roundRect">
            <a:avLst>
              <a:gd name="adj" fmla="val 0"/>
            </a:avLst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309360" y="3941063"/>
            <a:ext cx="235000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>
                <a:solidFill>
                  <a:srgbClr val="02C39A"/>
                </a:solidFill>
                <a:latin typeface="Trebuchet MS"/>
              </a:rPr>
              <a:t>Works every time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Same structure every visit — any patient, any case.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772400" y="3749039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8321040" y="4297680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WHAT WE DO BEST · 2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548640" y="1554480"/>
            <a:ext cx="868680" cy="86868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3000" b="1" i="0">
                <a:solidFill>
                  <a:srgbClr val="FFFFFF"/>
                </a:solidFill>
                <a:latin typeface="Trebuchet MS"/>
              </a:rPr>
              <a:t>$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06040"/>
            <a:ext cx="7680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4000" b="1" i="0">
                <a:solidFill>
                  <a:srgbClr val="FFFFFF"/>
                </a:solidFill>
                <a:latin typeface="Trebuchet MS"/>
              </a:rPr>
              <a:t>No biller needed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69494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600" b="0" i="0">
                <a:solidFill>
                  <a:srgbClr val="C9D6DE"/>
                </a:solidFill>
                <a:latin typeface="Trebuchet MS"/>
              </a:rPr>
              <a:t>Billing is built in and AI-run. The practice gets paid right the first time.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7223759" y="-1019556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7772399" y="-470915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WHAT WE DO BEST · 3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463040"/>
            <a:ext cx="76809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4000" b="1" i="0">
                <a:solidFill>
                  <a:srgbClr val="FFFFFF"/>
                </a:solidFill>
                <a:latin typeface="Trebuchet MS"/>
              </a:rPr>
              <a:t>Run leaner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24528"/>
            <a:ext cx="795527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300" b="0" i="0">
                <a:solidFill>
                  <a:srgbClr val="C9D6DE"/>
                </a:solidFill>
                <a:latin typeface="Trebuchet MS"/>
              </a:rPr>
              <a:t>Fewer people to run the office — the software does the admin, and billing is built in.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2514600"/>
            <a:ext cx="4023360" cy="14630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48640" y="2514600"/>
            <a:ext cx="4023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59" y="2697480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4200" b="1" i="0">
                <a:solidFill>
                  <a:srgbClr val="02C39A"/>
                </a:solidFill>
                <a:latin typeface="Trebuchet MS"/>
              </a:rPr>
              <a:t>~36%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59" y="352044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50" b="0" i="0">
                <a:solidFill>
                  <a:srgbClr val="C9D6DE"/>
                </a:solidFill>
                <a:latin typeface="Trebuchet MS"/>
              </a:rPr>
              <a:t>lower non-billing staff cost — AI does the admin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54879" y="2514600"/>
            <a:ext cx="4023360" cy="1463040"/>
          </a:xfrm>
          <a:prstGeom prst="rect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754879" y="2514600"/>
            <a:ext cx="402336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29199" y="2697480"/>
            <a:ext cx="35661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4200" b="1" i="0">
                <a:solidFill>
                  <a:srgbClr val="02C39A"/>
                </a:solidFill>
                <a:latin typeface="Trebuchet MS"/>
              </a:rPr>
              <a:t>100%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199" y="352044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250" b="0" i="0">
                <a:solidFill>
                  <a:srgbClr val="C9D6DE"/>
                </a:solidFill>
                <a:latin typeface="Trebuchet MS"/>
              </a:rPr>
              <a:t>billing staff cost gone — no biller, RCM built 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MARKET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3000" b="1" i="0">
                <a:solidFill>
                  <a:srgbClr val="FFFFFF"/>
                </a:solidFill>
                <a:latin typeface="Trebuchet MS"/>
              </a:rPr>
              <a:t>Nobody owns this market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365760" y="1463040"/>
          <a:ext cx="393192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1600200"/>
            <a:ext cx="4023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700" b="1">
                <a:solidFill>
                  <a:srgbClr val="FFFFFF"/>
                </a:solidFill>
                <a:latin typeface="Trebuchet MS"/>
              </a:rPr>
              <a:t>The #1 EMR has just ~20% share.</a:t>
            </a:r>
          </a:p>
          <a:p>
            <a:r>
              <a:rPr sz="1350" b="0">
                <a:solidFill>
                  <a:srgbClr val="C9D6DE"/>
                </a:solidFill>
                <a:latin typeface="Trebuchet MS"/>
              </a:rPr>
              <a:t>30+ small EMRs split the rest — </a:t>
            </a:r>
            <a:r>
              <a:rPr sz="1350" b="1">
                <a:solidFill>
                  <a:srgbClr val="02C39A"/>
                </a:solidFill>
                <a:latin typeface="Trebuchet MS"/>
              </a:rPr>
              <a:t>none over 3%</a:t>
            </a:r>
            <a:r>
              <a:rPr sz="1350" b="0">
                <a:solidFill>
                  <a:srgbClr val="C9D6DE"/>
                </a:solidFill>
                <a:latin typeface="Trebuchet MS"/>
              </a:rPr>
              <a:t>, and none built for the 1–5 doctor practice.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2697480"/>
            <a:ext cx="54864" cy="54864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0" y="2679192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02C39A"/>
                </a:solidFill>
                <a:latin typeface="Trebuchet MS"/>
              </a:rPr>
              <a:t>$16.4B  </a:t>
            </a:r>
            <a:r>
              <a:rPr sz="1200" b="0" i="0">
                <a:solidFill>
                  <a:srgbClr val="C9D6DE"/>
                </a:solidFill>
                <a:latin typeface="Trebuchet MS"/>
              </a:rPr>
              <a:t>TAM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0" y="3355848"/>
            <a:ext cx="54864" cy="54864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3337560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02C39A"/>
                </a:solidFill>
                <a:latin typeface="Trebuchet MS"/>
              </a:rPr>
              <a:t>~$4B  </a:t>
            </a:r>
            <a:r>
              <a:rPr sz="1200" b="0" i="0">
                <a:solidFill>
                  <a:srgbClr val="C9D6DE"/>
                </a:solidFill>
                <a:latin typeface="Trebuchet MS"/>
              </a:rPr>
              <a:t>SAM · 60K practices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0" y="4014216"/>
            <a:ext cx="54864" cy="54864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754880" y="3995928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02C39A"/>
                </a:solidFill>
                <a:latin typeface="Trebuchet MS"/>
              </a:rPr>
              <a:t>$50.9M  </a:t>
            </a:r>
            <a:r>
              <a:rPr sz="1200" b="0" i="0">
                <a:solidFill>
                  <a:srgbClr val="C9D6DE"/>
                </a:solidFill>
                <a:latin typeface="Trebuchet MS"/>
              </a:rPr>
              <a:t>SOM · 346 practices  ·  ~1.3% of SAM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6A7A88"/>
                </a:solidFill>
                <a:latin typeface="Trebuchet MS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4526280"/>
            <a:ext cx="4023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1">
                <a:solidFill>
                  <a:srgbClr val="9FB0C9"/>
                </a:solidFill>
                <a:latin typeface="Trebuchet MS"/>
              </a:rPr>
              <a:t>Source: Definitive Healthcare, Oct 2025.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Rectangle 108"/>
          <p:cNvSpPr/>
          <p:nvPr/>
        </p:nvSpPr>
        <p:spPr>
          <a:xfrm>
            <a:off x="502920" y="1819656"/>
            <a:ext cx="8412480" cy="20116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Rectangle 107"/>
          <p:cNvSpPr/>
          <p:nvPr/>
        </p:nvSpPr>
        <p:spPr>
          <a:xfrm>
            <a:off x="3447288" y="3657600"/>
            <a:ext cx="5468112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Rectangle 106"/>
          <p:cNvSpPr/>
          <p:nvPr/>
        </p:nvSpPr>
        <p:spPr>
          <a:xfrm>
            <a:off x="502920" y="3657600"/>
            <a:ext cx="1481328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ectangle 105"/>
          <p:cNvSpPr/>
          <p:nvPr/>
        </p:nvSpPr>
        <p:spPr>
          <a:xfrm>
            <a:off x="3447288" y="2926080"/>
            <a:ext cx="5468112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502920" y="2926080"/>
            <a:ext cx="1481328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Rectangle 103"/>
          <p:cNvSpPr/>
          <p:nvPr/>
        </p:nvSpPr>
        <p:spPr>
          <a:xfrm>
            <a:off x="3447288" y="2194560"/>
            <a:ext cx="5468112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Rectangle 102"/>
          <p:cNvSpPr/>
          <p:nvPr/>
        </p:nvSpPr>
        <p:spPr>
          <a:xfrm>
            <a:off x="502920" y="2194560"/>
            <a:ext cx="1481328" cy="365760"/>
          </a:xfrm>
          <a:prstGeom prst="rect">
            <a:avLst/>
          </a:prstGeom>
          <a:solidFill>
            <a:srgbClr val="E6EB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COMPETITION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80467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2200" b="1" i="0">
                <a:solidFill>
                  <a:srgbClr val="0B2540"/>
                </a:solidFill>
                <a:latin typeface="Trebuchet MS"/>
              </a:rPr>
              <a:t>Everyone else costs more — and still makes you hire a biller.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800" b="0" i="0">
                <a:solidFill>
                  <a:srgbClr val="556370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200"/>
              </a:spcAft>
            </a:pPr>
            <a:r>
              <a:rPr sz="800" b="0" i="0">
                <a:solidFill>
                  <a:srgbClr val="556370"/>
                </a:solidFill>
                <a:latin typeface="Trebuchet MS"/>
              </a:rPr>
              <a:t>7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39112" y="1463040"/>
            <a:ext cx="1408176" cy="2962656"/>
          </a:xfrm>
          <a:prstGeom prst="rect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057400" y="146304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1000" b="1" i="0">
                <a:solidFill>
                  <a:srgbClr val="0A8A83"/>
                </a:solidFill>
                <a:latin typeface="Trebuchet MS"/>
              </a:rPr>
              <a:t>REV.health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146304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1000" b="1" i="0">
                <a:solidFill>
                  <a:srgbClr val="0B2540"/>
                </a:solidFill>
                <a:latin typeface="Trebuchet MS"/>
              </a:rPr>
              <a:t>athenahealth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600" y="146304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1000" b="1" i="0">
                <a:solidFill>
                  <a:srgbClr val="0B2540"/>
                </a:solidFill>
                <a:latin typeface="Trebuchet MS"/>
              </a:rPr>
              <a:t>eClinicalWorks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146304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1000" b="1" i="0">
                <a:solidFill>
                  <a:srgbClr val="0B2540"/>
                </a:solidFill>
                <a:latin typeface="Trebuchet MS"/>
              </a:rPr>
              <a:t>NextGen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3800" y="146304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1000" b="1" i="0">
                <a:solidFill>
                  <a:srgbClr val="0B2540"/>
                </a:solidFill>
                <a:latin typeface="Trebuchet MS"/>
              </a:rPr>
              <a:t>Elation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182880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SaaS $/prov/mo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7400" y="182880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1" i="0">
                <a:solidFill>
                  <a:srgbClr val="0A8A83"/>
                </a:solidFill>
                <a:latin typeface="Trebuchet MS"/>
              </a:rPr>
              <a:t>$595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9000" y="182880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~$999 all-in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182880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$449–599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182880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quote+$125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43800" y="182880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$300–450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219456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RCM rate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219456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1" i="0">
                <a:solidFill>
                  <a:srgbClr val="0A8A83"/>
                </a:solidFill>
                <a:latin typeface="Trebuchet MS"/>
              </a:rPr>
              <a:t>4.9%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29000" y="219456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7–10%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00600" y="219456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2.9%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219456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separate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43800" y="2194560"/>
            <a:ext cx="13716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200"/>
              </a:spcAft>
            </a:pPr>
            <a:r>
              <a:rPr sz="950" b="0" i="0">
                <a:solidFill>
                  <a:srgbClr val="556370"/>
                </a:solidFill>
                <a:latin typeface="Trebuchet MS"/>
              </a:rPr>
              <a:t>none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256032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Value (all-in)</a:t>
            </a:r>
          </a:p>
        </p:txBody>
      </p:sp>
      <p:sp>
        <p:nvSpPr>
          <p:cNvPr id="29" name="Oval 28"/>
          <p:cNvSpPr/>
          <p:nvPr/>
        </p:nvSpPr>
        <p:spPr>
          <a:xfrm>
            <a:off x="2624328" y="262432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2624328" y="2624328"/>
            <a:ext cx="237744" cy="237744"/>
          </a:xfrm>
          <a:prstGeom prst="ellipse">
            <a:avLst/>
          </a:prstGeom>
          <a:solidFill>
            <a:srgbClr val="0A8A83"/>
          </a:solidFill>
          <a:ln w="12700">
            <a:solidFill>
              <a:srgbClr val="0A8A8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3995928" y="262432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Pie 31"/>
          <p:cNvSpPr/>
          <p:nvPr/>
        </p:nvSpPr>
        <p:spPr>
          <a:xfrm>
            <a:off x="3995928" y="262432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5367528" y="262432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Pie 33"/>
          <p:cNvSpPr/>
          <p:nvPr/>
        </p:nvSpPr>
        <p:spPr>
          <a:xfrm>
            <a:off x="5367528" y="2624328"/>
            <a:ext cx="237744" cy="237744"/>
          </a:xfrm>
          <a:prstGeom prst="pie">
            <a:avLst>
              <a:gd name="adj1" fmla="val 27000000"/>
              <a:gd name="adj2" fmla="val 18000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6739128" y="262432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Pie 35"/>
          <p:cNvSpPr/>
          <p:nvPr/>
        </p:nvSpPr>
        <p:spPr>
          <a:xfrm>
            <a:off x="6739128" y="2624328"/>
            <a:ext cx="237744" cy="237744"/>
          </a:xfrm>
          <a:prstGeom prst="pie">
            <a:avLst>
              <a:gd name="adj1" fmla="val 27000000"/>
              <a:gd name="adj2" fmla="val 9000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8110727" y="262432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Oval 37"/>
          <p:cNvSpPr/>
          <p:nvPr/>
        </p:nvSpPr>
        <p:spPr>
          <a:xfrm>
            <a:off x="8110727" y="2624328"/>
            <a:ext cx="237744" cy="237744"/>
          </a:xfrm>
          <a:prstGeom prst="ellipse">
            <a:avLst/>
          </a:prstGeom>
          <a:solidFill>
            <a:srgbClr val="8A99A6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02920" y="292608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Integrated RCM</a:t>
            </a:r>
          </a:p>
        </p:txBody>
      </p:sp>
      <p:sp>
        <p:nvSpPr>
          <p:cNvPr id="40" name="Oval 39"/>
          <p:cNvSpPr/>
          <p:nvPr/>
        </p:nvSpPr>
        <p:spPr>
          <a:xfrm>
            <a:off x="2624328" y="299008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2624328" y="2990088"/>
            <a:ext cx="237744" cy="237744"/>
          </a:xfrm>
          <a:prstGeom prst="ellipse">
            <a:avLst/>
          </a:prstGeom>
          <a:solidFill>
            <a:srgbClr val="0A8A83"/>
          </a:solidFill>
          <a:ln w="12700">
            <a:solidFill>
              <a:srgbClr val="0A8A8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3995928" y="299008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Pie 42"/>
          <p:cNvSpPr/>
          <p:nvPr/>
        </p:nvSpPr>
        <p:spPr>
          <a:xfrm>
            <a:off x="3995928" y="2990088"/>
            <a:ext cx="237744" cy="237744"/>
          </a:xfrm>
          <a:prstGeom prst="pie">
            <a:avLst>
              <a:gd name="adj1" fmla="val 27000000"/>
              <a:gd name="adj2" fmla="val 9000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Oval 43"/>
          <p:cNvSpPr/>
          <p:nvPr/>
        </p:nvSpPr>
        <p:spPr>
          <a:xfrm>
            <a:off x="5367528" y="299008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Pie 44"/>
          <p:cNvSpPr/>
          <p:nvPr/>
        </p:nvSpPr>
        <p:spPr>
          <a:xfrm>
            <a:off x="5367528" y="2990088"/>
            <a:ext cx="237744" cy="237744"/>
          </a:xfrm>
          <a:prstGeom prst="pie">
            <a:avLst>
              <a:gd name="adj1" fmla="val 27000000"/>
              <a:gd name="adj2" fmla="val 9000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Oval 45"/>
          <p:cNvSpPr/>
          <p:nvPr/>
        </p:nvSpPr>
        <p:spPr>
          <a:xfrm>
            <a:off x="6739128" y="299008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Pie 46"/>
          <p:cNvSpPr/>
          <p:nvPr/>
        </p:nvSpPr>
        <p:spPr>
          <a:xfrm>
            <a:off x="6739128" y="299008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Oval 47"/>
          <p:cNvSpPr/>
          <p:nvPr/>
        </p:nvSpPr>
        <p:spPr>
          <a:xfrm>
            <a:off x="8110727" y="299008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502920" y="329184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No biller needed</a:t>
            </a:r>
          </a:p>
        </p:txBody>
      </p:sp>
      <p:sp>
        <p:nvSpPr>
          <p:cNvPr id="50" name="Oval 49"/>
          <p:cNvSpPr/>
          <p:nvPr/>
        </p:nvSpPr>
        <p:spPr>
          <a:xfrm>
            <a:off x="2624328" y="335584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50"/>
          <p:cNvSpPr/>
          <p:nvPr/>
        </p:nvSpPr>
        <p:spPr>
          <a:xfrm>
            <a:off x="2624328" y="3355848"/>
            <a:ext cx="237744" cy="237744"/>
          </a:xfrm>
          <a:prstGeom prst="ellipse">
            <a:avLst/>
          </a:prstGeom>
          <a:solidFill>
            <a:srgbClr val="0A8A83"/>
          </a:solidFill>
          <a:ln w="12700">
            <a:solidFill>
              <a:srgbClr val="0A8A8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Oval 51"/>
          <p:cNvSpPr/>
          <p:nvPr/>
        </p:nvSpPr>
        <p:spPr>
          <a:xfrm>
            <a:off x="3995928" y="335584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/>
          <p:cNvSpPr/>
          <p:nvPr/>
        </p:nvSpPr>
        <p:spPr>
          <a:xfrm>
            <a:off x="5367528" y="335584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53"/>
          <p:cNvSpPr/>
          <p:nvPr/>
        </p:nvSpPr>
        <p:spPr>
          <a:xfrm>
            <a:off x="6739128" y="335584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/>
          <p:cNvSpPr/>
          <p:nvPr/>
        </p:nvSpPr>
        <p:spPr>
          <a:xfrm>
            <a:off x="8110727" y="335584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Pie 55"/>
          <p:cNvSpPr/>
          <p:nvPr/>
        </p:nvSpPr>
        <p:spPr>
          <a:xfrm>
            <a:off x="8110727" y="335584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502920" y="365760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AI-native</a:t>
            </a:r>
          </a:p>
        </p:txBody>
      </p:sp>
      <p:sp>
        <p:nvSpPr>
          <p:cNvPr id="58" name="Oval 57"/>
          <p:cNvSpPr/>
          <p:nvPr/>
        </p:nvSpPr>
        <p:spPr>
          <a:xfrm>
            <a:off x="2624328" y="372160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/>
          <p:cNvSpPr/>
          <p:nvPr/>
        </p:nvSpPr>
        <p:spPr>
          <a:xfrm>
            <a:off x="2624328" y="3721608"/>
            <a:ext cx="237744" cy="237744"/>
          </a:xfrm>
          <a:prstGeom prst="ellipse">
            <a:avLst/>
          </a:prstGeom>
          <a:solidFill>
            <a:srgbClr val="0A8A83"/>
          </a:solidFill>
          <a:ln w="12700">
            <a:solidFill>
              <a:srgbClr val="0A8A8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Oval 59"/>
          <p:cNvSpPr/>
          <p:nvPr/>
        </p:nvSpPr>
        <p:spPr>
          <a:xfrm>
            <a:off x="3995928" y="372160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Pie 60"/>
          <p:cNvSpPr/>
          <p:nvPr/>
        </p:nvSpPr>
        <p:spPr>
          <a:xfrm>
            <a:off x="3995928" y="372160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Oval 61"/>
          <p:cNvSpPr/>
          <p:nvPr/>
        </p:nvSpPr>
        <p:spPr>
          <a:xfrm>
            <a:off x="5367528" y="372160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/>
          <p:cNvSpPr/>
          <p:nvPr/>
        </p:nvSpPr>
        <p:spPr>
          <a:xfrm>
            <a:off x="6739128" y="372160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Pie 63"/>
          <p:cNvSpPr/>
          <p:nvPr/>
        </p:nvSpPr>
        <p:spPr>
          <a:xfrm>
            <a:off x="6739128" y="372160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/>
          <p:cNvSpPr/>
          <p:nvPr/>
        </p:nvSpPr>
        <p:spPr>
          <a:xfrm>
            <a:off x="8110727" y="372160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502920" y="4023360"/>
            <a:ext cx="150876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Aft>
                <a:spcPts val="200"/>
              </a:spcAft>
            </a:pPr>
            <a:r>
              <a:rPr sz="1050" b="1" i="0">
                <a:solidFill>
                  <a:srgbClr val="0B2540"/>
                </a:solidFill>
                <a:latin typeface="Trebuchet MS"/>
              </a:rPr>
              <a:t>Easy onboarding</a:t>
            </a:r>
          </a:p>
        </p:txBody>
      </p:sp>
      <p:sp>
        <p:nvSpPr>
          <p:cNvPr id="67" name="Oval 66"/>
          <p:cNvSpPr/>
          <p:nvPr/>
        </p:nvSpPr>
        <p:spPr>
          <a:xfrm>
            <a:off x="2624328" y="408736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Oval 67"/>
          <p:cNvSpPr/>
          <p:nvPr/>
        </p:nvSpPr>
        <p:spPr>
          <a:xfrm>
            <a:off x="2624328" y="4087368"/>
            <a:ext cx="237744" cy="237744"/>
          </a:xfrm>
          <a:prstGeom prst="ellipse">
            <a:avLst/>
          </a:prstGeom>
          <a:solidFill>
            <a:srgbClr val="0A8A83"/>
          </a:solidFill>
          <a:ln w="12700">
            <a:solidFill>
              <a:srgbClr val="0A8A8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Oval 68"/>
          <p:cNvSpPr/>
          <p:nvPr/>
        </p:nvSpPr>
        <p:spPr>
          <a:xfrm>
            <a:off x="3995928" y="408736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Pie 69"/>
          <p:cNvSpPr/>
          <p:nvPr/>
        </p:nvSpPr>
        <p:spPr>
          <a:xfrm>
            <a:off x="3995928" y="408736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/>
          <p:cNvSpPr/>
          <p:nvPr/>
        </p:nvSpPr>
        <p:spPr>
          <a:xfrm>
            <a:off x="5367528" y="408736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Pie 71"/>
          <p:cNvSpPr/>
          <p:nvPr/>
        </p:nvSpPr>
        <p:spPr>
          <a:xfrm>
            <a:off x="5367528" y="408736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/>
          <p:cNvSpPr/>
          <p:nvPr/>
        </p:nvSpPr>
        <p:spPr>
          <a:xfrm>
            <a:off x="6739128" y="408736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Pie 73"/>
          <p:cNvSpPr/>
          <p:nvPr/>
        </p:nvSpPr>
        <p:spPr>
          <a:xfrm>
            <a:off x="6739128" y="4087368"/>
            <a:ext cx="237744" cy="237744"/>
          </a:xfrm>
          <a:prstGeom prst="pie">
            <a:avLst>
              <a:gd name="adj1" fmla="val 27000000"/>
              <a:gd name="adj2" fmla="val 35999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Oval 74"/>
          <p:cNvSpPr/>
          <p:nvPr/>
        </p:nvSpPr>
        <p:spPr>
          <a:xfrm>
            <a:off x="8110727" y="4087368"/>
            <a:ext cx="237744" cy="23774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Pie 75"/>
          <p:cNvSpPr/>
          <p:nvPr/>
        </p:nvSpPr>
        <p:spPr>
          <a:xfrm>
            <a:off x="8110727" y="4087368"/>
            <a:ext cx="237744" cy="237744"/>
          </a:xfrm>
          <a:prstGeom prst="pie">
            <a:avLst>
              <a:gd name="adj1" fmla="val 27000000"/>
              <a:gd name="adj2" fmla="val 9000000"/>
            </a:avLst>
          </a:prstGeom>
          <a:solidFill>
            <a:srgbClr val="8A99A6"/>
          </a:solidFill>
          <a:ln w="6350">
            <a:solidFill>
              <a:srgbClr val="8A99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502920" y="4462272"/>
            <a:ext cx="8138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sz="1100" b="1" i="0">
                <a:solidFill>
                  <a:srgbClr val="0A8A83"/>
                </a:solidFill>
                <a:latin typeface="Trebuchet MS"/>
              </a:rPr>
              <a:t>Their all-in runs ~$999/mo + 7–10% of collections — and you still hire your own biller. REV doesn’t.</a:t>
            </a:r>
          </a:p>
        </p:txBody>
      </p:sp>
      <p:sp>
        <p:nvSpPr>
          <p:cNvPr id="78" name="Oval 77"/>
          <p:cNvSpPr/>
          <p:nvPr/>
        </p:nvSpPr>
        <p:spPr>
          <a:xfrm>
            <a:off x="4062222" y="342214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Oval 78"/>
          <p:cNvSpPr/>
          <p:nvPr/>
        </p:nvSpPr>
        <p:spPr>
          <a:xfrm>
            <a:off x="8177022" y="342214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/>
          <p:cNvSpPr/>
          <p:nvPr/>
        </p:nvSpPr>
        <p:spPr>
          <a:xfrm>
            <a:off x="5433822" y="305638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Oval 80"/>
          <p:cNvSpPr/>
          <p:nvPr/>
        </p:nvSpPr>
        <p:spPr>
          <a:xfrm>
            <a:off x="5433822" y="415366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/>
          <p:cNvSpPr/>
          <p:nvPr/>
        </p:nvSpPr>
        <p:spPr>
          <a:xfrm>
            <a:off x="4062222" y="378790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/>
          <p:cNvSpPr/>
          <p:nvPr/>
        </p:nvSpPr>
        <p:spPr>
          <a:xfrm>
            <a:off x="8177022" y="378790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Oval 83"/>
          <p:cNvSpPr/>
          <p:nvPr/>
        </p:nvSpPr>
        <p:spPr>
          <a:xfrm>
            <a:off x="5433822" y="342214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/>
          <p:cNvSpPr/>
          <p:nvPr/>
        </p:nvSpPr>
        <p:spPr>
          <a:xfrm>
            <a:off x="6805422" y="269062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Oval 85"/>
          <p:cNvSpPr/>
          <p:nvPr/>
        </p:nvSpPr>
        <p:spPr>
          <a:xfrm>
            <a:off x="5433822" y="378790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Oval 86"/>
          <p:cNvSpPr/>
          <p:nvPr/>
        </p:nvSpPr>
        <p:spPr>
          <a:xfrm>
            <a:off x="2690622" y="2690622"/>
            <a:ext cx="105156" cy="105156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Oval 87"/>
          <p:cNvSpPr/>
          <p:nvPr/>
        </p:nvSpPr>
        <p:spPr>
          <a:xfrm>
            <a:off x="6805422" y="305638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/>
          <p:cNvSpPr/>
          <p:nvPr/>
        </p:nvSpPr>
        <p:spPr>
          <a:xfrm>
            <a:off x="6805422" y="415366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Oval 89"/>
          <p:cNvSpPr/>
          <p:nvPr/>
        </p:nvSpPr>
        <p:spPr>
          <a:xfrm>
            <a:off x="2690622" y="3056382"/>
            <a:ext cx="105156" cy="105156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/>
          <p:cNvSpPr/>
          <p:nvPr/>
        </p:nvSpPr>
        <p:spPr>
          <a:xfrm>
            <a:off x="6805422" y="342214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Oval 91"/>
          <p:cNvSpPr/>
          <p:nvPr/>
        </p:nvSpPr>
        <p:spPr>
          <a:xfrm>
            <a:off x="2690622" y="4153661"/>
            <a:ext cx="105156" cy="105156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/>
          <p:cNvSpPr/>
          <p:nvPr/>
        </p:nvSpPr>
        <p:spPr>
          <a:xfrm>
            <a:off x="2690622" y="3422141"/>
            <a:ext cx="105156" cy="105156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" name="Oval 93"/>
          <p:cNvSpPr/>
          <p:nvPr/>
        </p:nvSpPr>
        <p:spPr>
          <a:xfrm>
            <a:off x="6805422" y="378790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/>
          <p:cNvSpPr/>
          <p:nvPr/>
        </p:nvSpPr>
        <p:spPr>
          <a:xfrm>
            <a:off x="4062222" y="269062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/>
          <p:cNvSpPr/>
          <p:nvPr/>
        </p:nvSpPr>
        <p:spPr>
          <a:xfrm>
            <a:off x="2690622" y="3787902"/>
            <a:ext cx="105156" cy="105156"/>
          </a:xfrm>
          <a:prstGeom prst="ellipse">
            <a:avLst/>
          </a:prstGeom>
          <a:solidFill>
            <a:srgbClr val="E3F2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Oval 96"/>
          <p:cNvSpPr/>
          <p:nvPr/>
        </p:nvSpPr>
        <p:spPr>
          <a:xfrm>
            <a:off x="8177022" y="269062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8" name="Oval 97"/>
          <p:cNvSpPr/>
          <p:nvPr/>
        </p:nvSpPr>
        <p:spPr>
          <a:xfrm>
            <a:off x="4062222" y="305638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Oval 98"/>
          <p:cNvSpPr/>
          <p:nvPr/>
        </p:nvSpPr>
        <p:spPr>
          <a:xfrm>
            <a:off x="8177022" y="305638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0" name="Oval 99"/>
          <p:cNvSpPr/>
          <p:nvPr/>
        </p:nvSpPr>
        <p:spPr>
          <a:xfrm>
            <a:off x="4062222" y="415366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Oval 100"/>
          <p:cNvSpPr/>
          <p:nvPr/>
        </p:nvSpPr>
        <p:spPr>
          <a:xfrm>
            <a:off x="5433822" y="2690622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Oval 101"/>
          <p:cNvSpPr/>
          <p:nvPr/>
        </p:nvSpPr>
        <p:spPr>
          <a:xfrm>
            <a:off x="8177022" y="4153661"/>
            <a:ext cx="105156" cy="105156"/>
          </a:xfrm>
          <a:prstGeom prst="ellipse">
            <a:avLst/>
          </a:prstGeom>
          <a:solidFill>
            <a:srgbClr val="F7F9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25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0" y="3749039"/>
            <a:ext cx="2743200" cy="2743200"/>
          </a:xfrm>
          <a:prstGeom prst="ellipse">
            <a:avLst/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321040" y="4297680"/>
            <a:ext cx="1645920" cy="1645920"/>
          </a:xfrm>
          <a:prstGeom prst="ellipse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1">
                <a:solidFill>
                  <a:srgbClr val="02C39A"/>
                </a:solidFill>
                <a:latin typeface="Trebuchet MS"/>
              </a:rPr>
              <a:t>WHY THEY’LL SWITCH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502920" cy="45720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603504"/>
            <a:ext cx="80467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Trebuchet MS"/>
              </a:rPr>
              <a:t>Doctors don’t love their EMR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148840"/>
            <a:ext cx="2188707" cy="896112"/>
          </a:xfrm>
          <a:prstGeom prst="rect">
            <a:avLst/>
          </a:prstGeom>
          <a:solidFill>
            <a:srgbClr val="02C3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58568"/>
            <a:ext cx="2188707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100" b="1">
                <a:solidFill>
                  <a:srgbClr val="0B2540"/>
                </a:solidFill>
                <a:latin typeface="Trebuchet MS"/>
              </a:rPr>
              <a:t>27.2%</a:t>
            </a:r>
          </a:p>
          <a:p>
            <a:pPr algn="ctr"/>
            <a:r>
              <a:rPr sz="1050" b="0">
                <a:solidFill>
                  <a:srgbClr val="0B2540"/>
                </a:solidFill>
                <a:latin typeface="Trebuchet MS"/>
              </a:rPr>
              <a:t>very satisfied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37347" y="2148840"/>
            <a:ext cx="3741724" cy="896112"/>
          </a:xfrm>
          <a:prstGeom prst="rect">
            <a:avLst/>
          </a:prstGeom>
          <a:solidFill>
            <a:srgbClr val="3A4A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37347" y="2258568"/>
            <a:ext cx="3741724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Trebuchet MS"/>
              </a:rPr>
              <a:t>46.5%</a:t>
            </a:r>
          </a:p>
          <a:p>
            <a:pPr algn="ctr"/>
            <a:r>
              <a:rPr sz="1050" b="0">
                <a:solidFill>
                  <a:srgbClr val="FFFFFF"/>
                </a:solidFill>
                <a:latin typeface="Trebuchet MS"/>
              </a:rPr>
              <a:t>neutral / somewhat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79072" y="2148840"/>
            <a:ext cx="2116287" cy="896112"/>
          </a:xfrm>
          <a:prstGeom prst="rect">
            <a:avLst/>
          </a:prstGeom>
          <a:solidFill>
            <a:srgbClr val="FF8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79072" y="2258568"/>
            <a:ext cx="2116287" cy="7132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100" b="1">
                <a:solidFill>
                  <a:srgbClr val="0B2540"/>
                </a:solidFill>
                <a:latin typeface="Trebuchet MS"/>
              </a:rPr>
              <a:t>26.3%</a:t>
            </a:r>
          </a:p>
          <a:p>
            <a:pPr algn="ctr"/>
            <a:r>
              <a:rPr sz="1050" b="0">
                <a:solidFill>
                  <a:srgbClr val="0B2540"/>
                </a:solidFill>
                <a:latin typeface="Trebuchet MS"/>
              </a:rPr>
              <a:t>dissatisfied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127248"/>
            <a:ext cx="8046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0">
                <a:solidFill>
                  <a:srgbClr val="C9D6DE"/>
                </a:solidFill>
                <a:latin typeface="Trebuchet MS"/>
              </a:rPr>
              <a:t>Only ~1 in 4 doctors is very satisfied — and a near-equal share is unhappy.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584448"/>
            <a:ext cx="2560320" cy="786384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" y="3584448"/>
            <a:ext cx="256032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4944" y="3694176"/>
            <a:ext cx="2286000" cy="603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02C39A"/>
                </a:solidFill>
                <a:latin typeface="Trebuchet MS"/>
              </a:rPr>
              <a:t>SUS 45.9 · “F”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EHR usability — bottom ~9% of all software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91840" y="3584448"/>
            <a:ext cx="2560320" cy="786384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291840" y="3584448"/>
            <a:ext cx="256032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438144" y="3694176"/>
            <a:ext cx="2286000" cy="603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02C39A"/>
                </a:solidFill>
                <a:latin typeface="Trebuchet MS"/>
              </a:rPr>
              <a:t>2 hrs : 1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desk/EHR work for every hour with patients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35040" y="3584448"/>
            <a:ext cx="2560320" cy="786384"/>
          </a:xfrm>
          <a:prstGeom prst="roundRect">
            <a:avLst>
              <a:gd name="adj" fmla="val 12000"/>
            </a:avLst>
          </a:prstGeom>
          <a:solidFill>
            <a:srgbClr val="123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035040" y="3584448"/>
            <a:ext cx="2560320" cy="54864"/>
          </a:xfrm>
          <a:prstGeom prst="rect">
            <a:avLst/>
          </a:prstGeom>
          <a:solidFill>
            <a:srgbClr val="0A8A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81344" y="3694176"/>
            <a:ext cx="2286000" cy="603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>
                <a:solidFill>
                  <a:srgbClr val="02C39A"/>
                </a:solidFill>
                <a:latin typeface="Trebuchet MS"/>
              </a:rPr>
              <a:t>86 min</a:t>
            </a:r>
          </a:p>
          <a:p>
            <a:pPr algn="l"/>
            <a:r>
              <a:rPr sz="950" b="0">
                <a:solidFill>
                  <a:srgbClr val="C9D6DE"/>
                </a:solidFill>
                <a:latin typeface="Trebuchet MS"/>
              </a:rPr>
              <a:t>after-hours charting at home, every night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4443984"/>
            <a:ext cx="8138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Trebuchet MS"/>
              </a:rPr>
              <a:t>The burden — not the brand — is why they leave. </a:t>
            </a:r>
            <a:r>
              <a:rPr sz="1400" b="1">
                <a:solidFill>
                  <a:srgbClr val="02C39A"/>
                </a:solidFill>
                <a:latin typeface="Trebuchet MS"/>
              </a:rPr>
              <a:t>REV removes it.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08576"/>
            <a:ext cx="59436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7F93A3"/>
                </a:solidFill>
                <a:latin typeface="Trebuchet MS"/>
              </a:rPr>
              <a:t>JAMA Network Open / ABFM 2024 · Mayo Clinic Proceedings 2019 · Annals of Medicine 2016–17 · KLAS Arch Collaborative.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82803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0">
                <a:solidFill>
                  <a:srgbClr val="7F93A3"/>
                </a:solidFill>
                <a:latin typeface="Trebuchet MS"/>
              </a:rPr>
              <a:t>rev.health — confidential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482803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900" b="0">
                <a:solidFill>
                  <a:srgbClr val="7F93A3"/>
                </a:solidFill>
                <a:latin typeface="Trebuchet MS"/>
              </a:rP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1080</Words>
  <Application>Microsoft Office PowerPoint</Application>
  <PresentationFormat>On-screen Show (16:9)</PresentationFormat>
  <Paragraphs>227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Jeff Hughes</cp:lastModifiedBy>
  <cp:revision>5</cp:revision>
  <dcterms:created xsi:type="dcterms:W3CDTF">2013-01-27T09:14:16Z</dcterms:created>
  <dcterms:modified xsi:type="dcterms:W3CDTF">2026-06-27T04:23:09Z</dcterms:modified>
  <cp:category/>
</cp:coreProperties>
</file>