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($M)</c:v>
                </c:pt>
              </c:strCache>
            </c:strRef>
          </c:tx>
          <c:spPr>
            <a:solidFill>
              <a:srgbClr val="0A8A83"/>
            </a:solidFill>
          </c:spPr>
          <c:dLbls>
            <c:numFmt formatCode="0" sourceLinked="0"/>
            <c:txPr>
              <a:bodyPr/>
              <a:lstStyle/>
              <a:p>
                <a:pPr>
                  <a:defRPr sz="1100">
                    <a:solidFill>
                      <a:srgbClr val="0B2540"/>
                    </a:solidFill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2027</c:v>
                </c:pt>
                <c:pt idx="1">
                  <c:v>2028</c:v>
                </c:pt>
                <c:pt idx="2">
                  <c:v>2029</c:v>
                </c:pt>
                <c:pt idx="3">
                  <c:v>2030</c:v>
                </c:pt>
                <c:pt idx="4">
                  <c:v>2031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0</c:v>
                </c:pt>
                <c:pt idx="1">
                  <c:v>1</c:v>
                </c:pt>
                <c:pt idx="2">
                  <c:v>4</c:v>
                </c:pt>
                <c:pt idx="3">
                  <c:v>10</c:v>
                </c:pt>
                <c:pt idx="4">
                  <c:v>27</c:v>
                </c:pt>
              </c:numCache>
            </c:numRef>
          </c:val>
        </c:ser>
        <c:gapWidth val="6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869680" y="-2011680"/>
            <a:ext cx="5120640" cy="5120640"/>
          </a:xfrm>
          <a:prstGeom prst="ellipse">
            <a:avLst/>
          </a:prstGeom>
          <a:solidFill>
            <a:srgbClr val="1233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Oval 2"/>
          <p:cNvSpPr/>
          <p:nvPr/>
        </p:nvSpPr>
        <p:spPr>
          <a:xfrm>
            <a:off x="10058400" y="-1280160"/>
            <a:ext cx="3108960" cy="310896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822960" y="1828800"/>
            <a:ext cx="822960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6000" b="1">
                <a:solidFill>
                  <a:srgbClr val="0A8A83"/>
                </a:solidFill>
                <a:latin typeface="Calibri"/>
              </a:rPr>
              <a:t>rev</a:t>
            </a:r>
            <a:r>
              <a:rPr sz="6000" b="1">
                <a:solidFill>
                  <a:srgbClr val="02C39A"/>
                </a:solidFill>
                <a:latin typeface="Calibri"/>
              </a:rPr>
              <a:t>.</a:t>
            </a:r>
            <a:r>
              <a:rPr sz="6000" b="1">
                <a:solidFill>
                  <a:srgbClr val="FFFFFF"/>
                </a:solidFill>
                <a:latin typeface="Calibri"/>
              </a:rPr>
              <a:t>health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1248" y="3200400"/>
            <a:ext cx="7498079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800" b="0" i="0">
                <a:solidFill>
                  <a:srgbClr val="C7D2DE"/>
                </a:solidFill>
                <a:latin typeface="Calibri"/>
              </a:rPr>
              <a:t>The ambient-AI-native EMR that gives time back to the exam room — and gets independent practices paid correctly the first time.</a:t>
            </a:r>
          </a:p>
        </p:txBody>
      </p:sp>
      <p:sp>
        <p:nvSpPr>
          <p:cNvPr id="6" name="Rectangle 5"/>
          <p:cNvSpPr/>
          <p:nvPr/>
        </p:nvSpPr>
        <p:spPr>
          <a:xfrm>
            <a:off x="822960" y="4572000"/>
            <a:ext cx="4206240" cy="64008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600" b="1" i="0">
                <a:solidFill>
                  <a:srgbClr val="FFFFFF"/>
                </a:solidFill>
                <a:latin typeface="Calibri"/>
              </a:rPr>
              <a:t>SEED ROUND  ·  $4M  ·  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41248" y="557784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8C9BAD"/>
                </a:solidFill>
                <a:latin typeface="Calibri"/>
              </a:rPr>
              <a:t>Patrick Feeney  ·  founders@rev.health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F I N A N C I A L   P L A 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Path to $26.9M revenue by 2031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10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566928" y="1783080"/>
          <a:ext cx="612648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6995160" y="1783080"/>
            <a:ext cx="4617720" cy="914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995160" y="1783080"/>
            <a:ext cx="73152" cy="91440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269480" y="1892807"/>
            <a:ext cx="16459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100" b="1" i="0">
                <a:solidFill>
                  <a:srgbClr val="0A8A83"/>
                </a:solidFill>
                <a:latin typeface="Calibri"/>
              </a:rPr>
              <a:t>460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732520" y="1892807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practices by 2031 (from 5 design partners in 2027)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995160" y="2816352"/>
            <a:ext cx="4617720" cy="914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995160" y="2816352"/>
            <a:ext cx="73152" cy="91440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269480" y="2926080"/>
            <a:ext cx="16459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100" b="1" i="0">
                <a:solidFill>
                  <a:srgbClr val="0A8A83"/>
                </a:solidFill>
                <a:latin typeface="Calibri"/>
              </a:rPr>
              <a:t>$55.6M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32520" y="2926080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exit ARR run-rate, 2031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995160" y="3849624"/>
            <a:ext cx="4617720" cy="914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6995160" y="3849624"/>
            <a:ext cx="73152" cy="91440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269480" y="3959352"/>
            <a:ext cx="16459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100" b="1" i="0">
                <a:solidFill>
                  <a:srgbClr val="0A8A83"/>
                </a:solidFill>
                <a:latin typeface="Calibri"/>
              </a:rPr>
              <a:t>2028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732520" y="3959352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GA launch after ONC certification; $12M Series A assumed H2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995160" y="4882896"/>
            <a:ext cx="4617720" cy="9144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995160" y="4882896"/>
            <a:ext cx="73152" cy="91440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269480" y="4992624"/>
            <a:ext cx="1645920" cy="6400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2100" b="1" i="0">
                <a:solidFill>
                  <a:srgbClr val="0A8A83"/>
                </a:solidFill>
                <a:latin typeface="Calibri"/>
              </a:rPr>
              <a:t>+$16.9M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732520" y="4992624"/>
            <a:ext cx="2743200" cy="7315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EBITDA in 2031; 78% gross margin throughout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6928" y="598932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5B7287"/>
                </a:solidFill>
                <a:latin typeface="Calibri"/>
              </a:rPr>
              <a:t>Full 5-year model with assumptions in the data room.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R O A D M A 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Certification is the critical path — and it starts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11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874519"/>
            <a:ext cx="2670048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66928" y="1874519"/>
            <a:ext cx="2670048" cy="9144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5528" y="2148840"/>
            <a:ext cx="2212848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A8A83"/>
                </a:solidFill>
                <a:latin typeface="Calibri"/>
              </a:rPr>
              <a:t>H2 2026 — P0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8" y="2560320"/>
            <a:ext cx="2212848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Foundation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8" y="3383280"/>
            <a:ext cx="2212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8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Core team hired, architecture stood up, Drummond ONC + Surescripts EPCS engagements kicked off (9–12 mo each).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83280" y="1874519"/>
            <a:ext cx="2670048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383280" y="1874519"/>
            <a:ext cx="2670048" cy="9144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611880" y="2148840"/>
            <a:ext cx="2212848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A8A83"/>
                </a:solidFill>
                <a:latin typeface="Calibri"/>
              </a:rPr>
              <a:t>2027 — P1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11880" y="2560320"/>
            <a:ext cx="2212848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Alpha with design partners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11880" y="3383280"/>
            <a:ext cx="2212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8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Scheduler, ambient scribe, eligibility, charge capture, eRx live in 3–5 friendly clinics. Paying design partners.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99632" y="1874519"/>
            <a:ext cx="2670048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6199632" y="1874519"/>
            <a:ext cx="2670048" cy="9144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28232" y="2148840"/>
            <a:ext cx="2212848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A8A83"/>
                </a:solidFill>
                <a:latin typeface="Calibri"/>
              </a:rPr>
              <a:t>2028 — P3 GA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28232" y="2560320"/>
            <a:ext cx="2212848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Certified launch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28232" y="3383280"/>
            <a:ext cx="2212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8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ONC cert complete, full RCM with denials &amp; appeals, MIPS, TEFCA, SOC 2 Type II. General availability.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015984" y="1874519"/>
            <a:ext cx="2670048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9015984" y="1874519"/>
            <a:ext cx="2670048" cy="91440"/>
          </a:xfrm>
          <a:prstGeom prst="rect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244584" y="2148840"/>
            <a:ext cx="2212848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 i="0">
                <a:solidFill>
                  <a:srgbClr val="0A8A83"/>
                </a:solidFill>
                <a:latin typeface="Calibri"/>
              </a:rPr>
              <a:t>2029+ — P4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244584" y="2560320"/>
            <a:ext cx="2212848" cy="685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Expansion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244584" y="3383280"/>
            <a:ext cx="2212848" cy="1920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8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Specialty verticals, telehealth, HITRUST i1, Bulk FHIR, predictive scheduling. Scale to 2500+ practices.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585216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0" i="1">
                <a:solidFill>
                  <a:srgbClr val="5B7287"/>
                </a:solidFill>
                <a:latin typeface="Calibri"/>
              </a:rPr>
              <a:t>Seed funds carry the company through GA-readiness; Series A (assumed H2 2028) funds the go-to-market scale-up.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W H E R E   W E   A R 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De-risked before a single line of production code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12</a:t>
            </a:r>
          </a:p>
        </p:txBody>
      </p:sp>
      <p:sp>
        <p:nvSpPr>
          <p:cNvPr id="6" name="Oval 5"/>
          <p:cNvSpPr/>
          <p:nvPr/>
        </p:nvSpPr>
        <p:spPr>
          <a:xfrm>
            <a:off x="566928" y="1984248"/>
            <a:ext cx="310896" cy="310896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32688" y="2002536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965960"/>
            <a:ext cx="6126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 i="0">
                <a:solidFill>
                  <a:srgbClr val="0B2540"/>
                </a:solidFill>
                <a:latin typeface="Calibri"/>
              </a:rPr>
              <a:t>10-module PRD: exec, developer, and data-model views — 44 documents, validated</a:t>
            </a:r>
          </a:p>
        </p:txBody>
      </p:sp>
      <p:sp>
        <p:nvSpPr>
          <p:cNvPr id="9" name="Oval 8"/>
          <p:cNvSpPr/>
          <p:nvPr/>
        </p:nvSpPr>
        <p:spPr>
          <a:xfrm>
            <a:off x="566928" y="2825496"/>
            <a:ext cx="310896" cy="310896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32688" y="2843784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807208"/>
            <a:ext cx="6126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 i="0">
                <a:solidFill>
                  <a:srgbClr val="0B2540"/>
                </a:solidFill>
                <a:latin typeface="Calibri"/>
              </a:rPr>
              <a:t>Full regulatory matrix: 15 frameworks mapped to product posture and timeline</a:t>
            </a:r>
          </a:p>
        </p:txBody>
      </p:sp>
      <p:sp>
        <p:nvSpPr>
          <p:cNvPr id="12" name="Oval 11"/>
          <p:cNvSpPr/>
          <p:nvPr/>
        </p:nvSpPr>
        <p:spPr>
          <a:xfrm>
            <a:off x="566928" y="3666744"/>
            <a:ext cx="310896" cy="310896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32688" y="3685031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3648456"/>
            <a:ext cx="6126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 i="0">
                <a:solidFill>
                  <a:srgbClr val="0B2540"/>
                </a:solidFill>
                <a:latin typeface="Calibri"/>
              </a:rPr>
              <a:t>Competitive teardown incl. recorded 2026 vendor demos (athenahealth, NextGen)</a:t>
            </a:r>
          </a:p>
        </p:txBody>
      </p:sp>
      <p:sp>
        <p:nvSpPr>
          <p:cNvPr id="15" name="Oval 14"/>
          <p:cNvSpPr/>
          <p:nvPr/>
        </p:nvSpPr>
        <p:spPr>
          <a:xfrm>
            <a:off x="566928" y="4507992"/>
            <a:ext cx="310896" cy="310896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32688" y="4526280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4489704"/>
            <a:ext cx="6126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 i="0">
                <a:solidFill>
                  <a:srgbClr val="0B2540"/>
                </a:solidFill>
                <a:latin typeface="Calibri"/>
              </a:rPr>
              <a:t>Working UI prototypes: dashboard, scheduling day-view, live status board + 6 more</a:t>
            </a:r>
          </a:p>
        </p:txBody>
      </p:sp>
      <p:sp>
        <p:nvSpPr>
          <p:cNvPr id="18" name="Oval 17"/>
          <p:cNvSpPr/>
          <p:nvPr/>
        </p:nvSpPr>
        <p:spPr>
          <a:xfrm>
            <a:off x="566928" y="5349240"/>
            <a:ext cx="310896" cy="310896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32688" y="5367528"/>
            <a:ext cx="310896" cy="310896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FFFFF"/>
                </a:solidFill>
                <a:latin typeface="Calibri"/>
              </a:rPr>
              <a:t>✓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330952"/>
            <a:ext cx="6126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350" b="0" i="0">
                <a:solidFill>
                  <a:srgbClr val="0B2540"/>
                </a:solidFill>
                <a:latin typeface="Calibri"/>
              </a:rPr>
              <a:t>Architecture decided: FHIR-native, schema-first codegen, patients-as-users model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863840" y="1874519"/>
            <a:ext cx="3767328" cy="4023360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138160" y="2148840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2C39A"/>
                </a:solidFill>
                <a:latin typeface="Calibri"/>
              </a:rPr>
              <a:t>NEXT 90 DAYS</a:t>
            </a:r>
          </a:p>
        </p:txBody>
      </p:sp>
      <p:sp>
        <p:nvSpPr>
          <p:cNvPr id="23" name="Oval 22"/>
          <p:cNvSpPr/>
          <p:nvPr/>
        </p:nvSpPr>
        <p:spPr>
          <a:xfrm>
            <a:off x="8138160" y="2807208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38160" y="2807208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49640" y="2807208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Close seed round</a:t>
            </a:r>
          </a:p>
        </p:txBody>
      </p:sp>
      <p:sp>
        <p:nvSpPr>
          <p:cNvPr id="26" name="Oval 25"/>
          <p:cNvSpPr/>
          <p:nvPr/>
        </p:nvSpPr>
        <p:spPr>
          <a:xfrm>
            <a:off x="8138160" y="3520440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138160" y="3520440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49640" y="3520440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Sign 3–5 design-partner LOIs</a:t>
            </a:r>
          </a:p>
        </p:txBody>
      </p:sp>
      <p:sp>
        <p:nvSpPr>
          <p:cNvPr id="29" name="Oval 28"/>
          <p:cNvSpPr/>
          <p:nvPr/>
        </p:nvSpPr>
        <p:spPr>
          <a:xfrm>
            <a:off x="8138160" y="4233672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38160" y="4233672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549640" y="4233672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First 4 engineering hires</a:t>
            </a:r>
          </a:p>
        </p:txBody>
      </p:sp>
      <p:sp>
        <p:nvSpPr>
          <p:cNvPr id="32" name="Oval 31"/>
          <p:cNvSpPr/>
          <p:nvPr/>
        </p:nvSpPr>
        <p:spPr>
          <a:xfrm>
            <a:off x="8138160" y="4946904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138160" y="4946904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49640" y="4946904"/>
            <a:ext cx="2834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 i="0">
                <a:solidFill>
                  <a:srgbClr val="FFFFFF"/>
                </a:solidFill>
                <a:latin typeface="Calibri"/>
              </a:rPr>
              <a:t>Drummond + Surescripts kickoff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T E A 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Built by people who’ve lived the 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13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828800"/>
            <a:ext cx="3511296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773936" y="2148840"/>
            <a:ext cx="1097280" cy="109728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PF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49808" y="3429000"/>
            <a:ext cx="314553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0B2540"/>
                </a:solidFill>
                <a:latin typeface="Calibri"/>
              </a:rPr>
              <a:t>Patrick Feeney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9808" y="3840480"/>
            <a:ext cx="314553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0A8A83"/>
                </a:solidFill>
                <a:latin typeface="Calibri"/>
              </a:rPr>
              <a:t>Co-founder &amp; CEO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95528" y="4297680"/>
            <a:ext cx="3054096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5000"/>
              </a:lnSpc>
            </a:pPr>
            <a:r>
              <a:rPr sz="1150" b="0" i="1">
                <a:solidFill>
                  <a:srgbClr val="5B7287"/>
                </a:solidFill>
                <a:latin typeface="Calibri"/>
              </a:rPr>
              <a:t>Investor, founder, and advisor based in Dallas. Leads strategy, fundraising, and go-to-market.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1828800"/>
            <a:ext cx="3511296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5550408" y="2148840"/>
            <a:ext cx="1097280" cy="109728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JH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26280" y="3429000"/>
            <a:ext cx="314553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0B2540"/>
                </a:solidFill>
                <a:latin typeface="Calibri"/>
              </a:rPr>
              <a:t>Jeff Hughes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26280" y="3840480"/>
            <a:ext cx="314553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0A8A83"/>
                </a:solidFill>
                <a:latin typeface="Calibri"/>
              </a:rPr>
              <a:t>Co-founder &amp; CTO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72000" y="4297680"/>
            <a:ext cx="3054096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5000"/>
              </a:lnSpc>
            </a:pPr>
            <a:r>
              <a:rPr sz="1150" b="0" i="1">
                <a:solidFill>
                  <a:srgbClr val="5B7287"/>
                </a:solidFill>
                <a:latin typeface="Calibri"/>
              </a:rPr>
              <a:t>Technical founder and architect of the rev.health platform — from the data model to the ambient-AI workflows.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19871" y="1828800"/>
            <a:ext cx="3511296" cy="36576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Oval 16"/>
          <p:cNvSpPr/>
          <p:nvPr/>
        </p:nvSpPr>
        <p:spPr>
          <a:xfrm>
            <a:off x="9326880" y="2148840"/>
            <a:ext cx="1097280" cy="109728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2800" b="1" i="0">
                <a:solidFill>
                  <a:srgbClr val="FFFFFF"/>
                </a:solidFill>
                <a:latin typeface="Calibri"/>
              </a:rPr>
              <a:t>DD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02751" y="3429000"/>
            <a:ext cx="314553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" b="1" i="0">
                <a:solidFill>
                  <a:srgbClr val="0B2540"/>
                </a:solidFill>
                <a:latin typeface="Calibri"/>
              </a:rPr>
              <a:t>Daniel Dow, M.D.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302751" y="3840480"/>
            <a:ext cx="3145536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50" b="0" i="0">
                <a:solidFill>
                  <a:srgbClr val="0A8A83"/>
                </a:solidFill>
                <a:latin typeface="Calibri"/>
              </a:rPr>
              <a:t>Co-founder &amp; Subject-Matter Expert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348471" y="4297680"/>
            <a:ext cx="3054096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5000"/>
              </a:lnSpc>
            </a:pPr>
            <a:r>
              <a:rPr sz="1150" b="0" i="1">
                <a:solidFill>
                  <a:srgbClr val="5B7287"/>
                </a:solidFill>
                <a:latin typeface="Calibri"/>
              </a:rPr>
              <a:t>Physician, venture partner, and founder championing autonomy and ownership in medicine. Columbia Business School.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" y="576072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 i="1">
                <a:solidFill>
                  <a:srgbClr val="5B7287"/>
                </a:solidFill>
                <a:latin typeface="Calibri"/>
              </a:rPr>
              <a:t>Advisory board in formation: RCM operator, health-IT regulatory counsel, 2 practicing PCPs.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T H E   A S 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$4M seed to reach certified general availability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8C9BAD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8C9BAD"/>
                </a:solidFill>
                <a:latin typeface="Calibri"/>
              </a:rPr>
              <a:t>14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691640"/>
            <a:ext cx="6085332" cy="50292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652260" y="1691640"/>
            <a:ext cx="1659636" cy="502920"/>
          </a:xfrm>
          <a:prstGeom prst="rect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311896" y="1691640"/>
            <a:ext cx="1327708" cy="502920"/>
          </a:xfrm>
          <a:prstGeom prst="rect">
            <a:avLst/>
          </a:prstGeom>
          <a:solidFill>
            <a:srgbClr val="6FB8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9639604" y="1691640"/>
            <a:ext cx="885139" cy="502920"/>
          </a:xfrm>
          <a:prstGeom prst="rect">
            <a:avLst/>
          </a:prstGeom>
          <a:solidFill>
            <a:srgbClr val="6E83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524744" y="1691640"/>
            <a:ext cx="1106424" cy="502920"/>
          </a:xfrm>
          <a:prstGeom prst="rect">
            <a:avLst/>
          </a:prstGeom>
          <a:solidFill>
            <a:srgbClr val="3A4A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66928" y="2450591"/>
            <a:ext cx="201168" cy="201168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59536" y="242316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7D2DE"/>
                </a:solidFill>
                <a:latin typeface="Calibri"/>
              </a:rPr>
              <a:t>55%  Engineering &amp; product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97680" y="2450591"/>
            <a:ext cx="201168" cy="201168"/>
          </a:xfrm>
          <a:prstGeom prst="rect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90288" y="242316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7D2DE"/>
                </a:solidFill>
                <a:latin typeface="Calibri"/>
              </a:rPr>
              <a:t>15%  Regulatory &amp; certification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046720" y="2450591"/>
            <a:ext cx="201168" cy="201168"/>
          </a:xfrm>
          <a:prstGeom prst="rect">
            <a:avLst/>
          </a:prstGeom>
          <a:solidFill>
            <a:srgbClr val="6FB8B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39328" y="242316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7D2DE"/>
                </a:solidFill>
                <a:latin typeface="Calibri"/>
              </a:rPr>
              <a:t>12%  Design partners &amp; GTM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6928" y="2816351"/>
            <a:ext cx="201168" cy="201168"/>
          </a:xfrm>
          <a:prstGeom prst="rect">
            <a:avLst/>
          </a:prstGeom>
          <a:solidFill>
            <a:srgbClr val="6E839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59536" y="278892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7D2DE"/>
                </a:solidFill>
                <a:latin typeface="Calibri"/>
              </a:rPr>
              <a:t>8%  G&amp;A, legal, insurance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2816351"/>
            <a:ext cx="201168" cy="201168"/>
          </a:xfrm>
          <a:prstGeom prst="rect">
            <a:avLst/>
          </a:prstGeom>
          <a:solidFill>
            <a:srgbClr val="3A4A6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90288" y="2788920"/>
            <a:ext cx="33832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C7D2DE"/>
                </a:solidFill>
                <a:latin typeface="Calibri"/>
              </a:rPr>
              <a:t>10%  Contingency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66928" y="33832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 i="0">
                <a:solidFill>
                  <a:srgbClr val="02C39A"/>
                </a:solidFill>
                <a:latin typeface="Calibri"/>
              </a:rPr>
              <a:t>WHAT IT BUYS BY SERIES A (H2 2028)</a:t>
            </a:r>
          </a:p>
        </p:txBody>
      </p:sp>
      <p:sp>
        <p:nvSpPr>
          <p:cNvPr id="22" name="Oval 21"/>
          <p:cNvSpPr/>
          <p:nvPr/>
        </p:nvSpPr>
        <p:spPr>
          <a:xfrm>
            <a:off x="566928" y="3858768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66928" y="3858768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78408" y="38587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ONC §170.315 + EPCS certification complete</a:t>
            </a:r>
          </a:p>
        </p:txBody>
      </p:sp>
      <p:sp>
        <p:nvSpPr>
          <p:cNvPr id="25" name="Oval 24"/>
          <p:cNvSpPr/>
          <p:nvPr/>
        </p:nvSpPr>
        <p:spPr>
          <a:xfrm>
            <a:off x="6144768" y="3858768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144768" y="3858768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556248" y="38587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3–5 design partners live and paying</a:t>
            </a:r>
          </a:p>
        </p:txBody>
      </p:sp>
      <p:sp>
        <p:nvSpPr>
          <p:cNvPr id="28" name="Oval 27"/>
          <p:cNvSpPr/>
          <p:nvPr/>
        </p:nvSpPr>
        <p:spPr>
          <a:xfrm>
            <a:off x="566928" y="4315968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66928" y="4315968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8408" y="43159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Wedge product live: scribe, scheduling, RCM core</a:t>
            </a:r>
          </a:p>
        </p:txBody>
      </p:sp>
      <p:sp>
        <p:nvSpPr>
          <p:cNvPr id="31" name="Oval 30"/>
          <p:cNvSpPr/>
          <p:nvPr/>
        </p:nvSpPr>
        <p:spPr>
          <a:xfrm>
            <a:off x="6144768" y="4315968"/>
            <a:ext cx="274320" cy="274320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144768" y="4315968"/>
            <a:ext cx="274320" cy="2743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✓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556248" y="4315968"/>
            <a:ext cx="5029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 i="0">
                <a:solidFill>
                  <a:srgbClr val="FFFFFF"/>
                </a:solidFill>
                <a:latin typeface="Calibri"/>
              </a:rPr>
              <a:t>~$55.6M exit ARR run-rate at 2031 exit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66928" y="502920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1" i="0">
                <a:solidFill>
                  <a:srgbClr val="02C39A"/>
                </a:solidFill>
                <a:latin typeface="Calibri"/>
              </a:rPr>
              <a:t>INVESTOR RETURN  ·  10× EXIT (2031)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66928" y="5349240"/>
            <a:ext cx="1106424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400" b="1">
                <a:solidFill>
                  <a:srgbClr val="FFFFFF"/>
                </a:solidFill>
                <a:latin typeface="Calibri"/>
              </a:rPr>
              <a:t>$4M → $111M</a:t>
            </a:r>
            <a:r>
              <a:rPr sz="3400" b="1">
                <a:solidFill>
                  <a:srgbClr val="02C39A"/>
                </a:solidFill>
                <a:latin typeface="Calibri"/>
              </a:rPr>
              <a:t>   ·   </a:t>
            </a:r>
            <a:r>
              <a:rPr sz="3400" b="1">
                <a:solidFill>
                  <a:srgbClr val="FFFFFF"/>
                </a:solidFill>
                <a:latin typeface="Calibri"/>
              </a:rPr>
              <a:t>27.8× MOIC</a:t>
            </a:r>
            <a:r>
              <a:rPr sz="3400" b="1">
                <a:solidFill>
                  <a:srgbClr val="02C39A"/>
                </a:solidFill>
                <a:latin typeface="Calibri"/>
              </a:rPr>
              <a:t>   ·   </a:t>
            </a:r>
            <a:r>
              <a:rPr sz="3400" b="1">
                <a:solidFill>
                  <a:srgbClr val="FFFFFF"/>
                </a:solidFill>
                <a:latin typeface="Calibri"/>
              </a:rPr>
              <a:t>$107M gain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29600" y="6510528"/>
            <a:ext cx="31089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1000" b="1" i="0">
                <a:solidFill>
                  <a:srgbClr val="02C39A"/>
                </a:solidFill>
                <a:latin typeface="Calibri"/>
              </a:rPr>
              <a:t>founders@rev.health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T H E   P R O B L E 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Independent primary care is being squeezed from both ends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2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874519"/>
            <a:ext cx="3505200" cy="2743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66928" y="1874519"/>
            <a:ext cx="3505200" cy="82296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5528" y="233172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0B2540"/>
                </a:solidFill>
                <a:latin typeface="Calibri"/>
              </a:rPr>
              <a:t>2–3 hrs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8" y="342900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of after-hours “pajama-time” charting per clinician, every night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6448" y="1874519"/>
            <a:ext cx="3505200" cy="2743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46448" y="1874519"/>
            <a:ext cx="3505200" cy="82296"/>
          </a:xfrm>
          <a:prstGeom prst="rect">
            <a:avLst/>
          </a:prstGeom>
          <a:solidFill>
            <a:srgbClr val="E5484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5048" y="233172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E5484D"/>
                </a:solidFill>
                <a:latin typeface="Calibri"/>
              </a:rPr>
              <a:t>5–10%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5048" y="342900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revenue leakage from fragmented billing and untriaged denials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25968" y="1874519"/>
            <a:ext cx="3505200" cy="2743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5968" y="1874519"/>
            <a:ext cx="3505200" cy="82296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4568" y="233172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0A8A83"/>
                </a:solidFill>
                <a:latin typeface="Calibri"/>
              </a:rPr>
              <a:t>30–60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4568" y="342900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day AR cycles, with billing staff spending 70% of time on rework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" y="5029200"/>
            <a:ext cx="11064240" cy="1143000"/>
          </a:xfrm>
          <a:prstGeom prst="rect">
            <a:avLst/>
          </a:prstGeom>
          <a:solidFill>
            <a:srgbClr val="F2F5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45720" rIns="45720"/>
          <a:lstStyle/>
          <a:p>
            <a:pPr algn="l">
              <a:lnSpc>
                <a:spcPct val="118000"/>
              </a:lnSpc>
            </a:pPr>
            <a:r>
              <a:rPr sz="1350" b="1">
                <a:solidFill>
                  <a:srgbClr val="0B2540"/>
                </a:solidFill>
                <a:latin typeface="Calibri"/>
              </a:rPr>
              <a:t>The incumbents have outgrown this buyer. </a:t>
            </a:r>
            <a:r>
              <a:rPr sz="1350" b="0">
                <a:solidFill>
                  <a:srgbClr val="5B7287"/>
                </a:solidFill>
                <a:latin typeface="Calibri"/>
              </a:rPr>
              <a:t>Cloud RCM suites price and complexify for larger groups; lower-tier EMRs ship weak interoperability and aging UX. 1–5 clinician practices — the largest underserved segment in ambulatory health IT — are left behind.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W H Y   N O 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A once-per-decade regulatory window is open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8C9BAD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8C9BAD"/>
                </a:solidFill>
                <a:latin typeface="Calibri"/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1188720" y="2761488"/>
            <a:ext cx="9784080" cy="27432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11479" y="2103120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2C39A"/>
                </a:solidFill>
                <a:latin typeface="Calibri"/>
              </a:rPr>
              <a:t>Jan 2026</a:t>
            </a:r>
          </a:p>
        </p:txBody>
      </p:sp>
      <p:sp>
        <p:nvSpPr>
          <p:cNvPr id="8" name="Oval 7"/>
          <p:cNvSpPr/>
          <p:nvPr/>
        </p:nvSpPr>
        <p:spPr>
          <a:xfrm>
            <a:off x="1289304" y="2633472"/>
            <a:ext cx="256032" cy="256032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365760" y="3035808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2000"/>
              </a:lnSpc>
            </a:pPr>
            <a:r>
              <a:rPr sz="1200" b="0" i="0">
                <a:solidFill>
                  <a:srgbClr val="C7D2DE"/>
                </a:solidFill>
                <a:latin typeface="Calibri"/>
              </a:rPr>
              <a:t>USCDI v3 mandatory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743199" y="2103120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2C39A"/>
                </a:solidFill>
                <a:latin typeface="Calibri"/>
              </a:rPr>
              <a:t>Mar 2026</a:t>
            </a:r>
          </a:p>
        </p:txBody>
      </p:sp>
      <p:sp>
        <p:nvSpPr>
          <p:cNvPr id="11" name="Oval 10"/>
          <p:cNvSpPr/>
          <p:nvPr/>
        </p:nvSpPr>
        <p:spPr>
          <a:xfrm>
            <a:off x="3621023" y="2633472"/>
            <a:ext cx="256032" cy="256032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2697479" y="3035808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2000"/>
              </a:lnSpc>
            </a:pPr>
            <a:r>
              <a:rPr sz="1200" b="0" i="0">
                <a:solidFill>
                  <a:srgbClr val="C7D2DE"/>
                </a:solidFill>
                <a:latin typeface="Calibri"/>
              </a:rPr>
              <a:t>HTI-1 enforcement begins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074919" y="2103120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2C39A"/>
                </a:solidFill>
                <a:latin typeface="Calibri"/>
              </a:rPr>
              <a:t>Live now</a:t>
            </a:r>
          </a:p>
        </p:txBody>
      </p:sp>
      <p:sp>
        <p:nvSpPr>
          <p:cNvPr id="14" name="Oval 13"/>
          <p:cNvSpPr/>
          <p:nvPr/>
        </p:nvSpPr>
        <p:spPr>
          <a:xfrm>
            <a:off x="5952744" y="2633472"/>
            <a:ext cx="256032" cy="256032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029200" y="3035808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2000"/>
              </a:lnSpc>
            </a:pPr>
            <a:r>
              <a:rPr sz="1200" b="0" i="0">
                <a:solidFill>
                  <a:srgbClr val="C7D2DE"/>
                </a:solidFill>
                <a:latin typeface="Calibri"/>
              </a:rPr>
              <a:t>TEFCA: 11 QHINs, 10,600+ orgs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6640" y="2103120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2C39A"/>
                </a:solidFill>
                <a:latin typeface="Calibri"/>
              </a:rPr>
              <a:t>FY 2026</a:t>
            </a:r>
          </a:p>
        </p:txBody>
      </p:sp>
      <p:sp>
        <p:nvSpPr>
          <p:cNvPr id="17" name="Oval 16"/>
          <p:cNvSpPr/>
          <p:nvPr/>
        </p:nvSpPr>
        <p:spPr>
          <a:xfrm>
            <a:off x="8284463" y="2633472"/>
            <a:ext cx="256032" cy="256032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7360919" y="3035808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2000"/>
              </a:lnSpc>
            </a:pPr>
            <a:r>
              <a:rPr sz="1200" b="0" i="0">
                <a:solidFill>
                  <a:srgbClr val="C7D2DE"/>
                </a:solidFill>
                <a:latin typeface="Calibri"/>
              </a:rPr>
              <a:t>HTI-4: ePA, eRx, RTPB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738360" y="2103120"/>
            <a:ext cx="20116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1" i="0">
                <a:solidFill>
                  <a:srgbClr val="02C39A"/>
                </a:solidFill>
                <a:latin typeface="Calibri"/>
              </a:rPr>
              <a:t>Jan 2027</a:t>
            </a:r>
          </a:p>
        </p:txBody>
      </p:sp>
      <p:sp>
        <p:nvSpPr>
          <p:cNvPr id="20" name="Oval 19"/>
          <p:cNvSpPr/>
          <p:nvPr/>
        </p:nvSpPr>
        <p:spPr>
          <a:xfrm>
            <a:off x="10616184" y="2633472"/>
            <a:ext cx="256032" cy="256032"/>
          </a:xfrm>
          <a:prstGeom prst="ellipse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692640" y="3035808"/>
            <a:ext cx="21031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2000"/>
              </a:lnSpc>
            </a:pPr>
            <a:r>
              <a:rPr sz="1200" b="0" i="0">
                <a:solidFill>
                  <a:srgbClr val="C7D2DE"/>
                </a:solidFill>
                <a:latin typeface="Calibri"/>
              </a:rPr>
              <a:t>CMS-0057-F payer &amp; prior-auth APIs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66928" y="4709160"/>
            <a:ext cx="11064240" cy="1371600"/>
          </a:xfrm>
          <a:prstGeom prst="rect">
            <a:avLst/>
          </a:prstGeom>
          <a:solidFill>
            <a:srgbClr val="1233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74320" rIns="228600"/>
          <a:lstStyle/>
          <a:p>
            <a:pPr algn="l">
              <a:lnSpc>
                <a:spcPct val="118000"/>
              </a:lnSpc>
            </a:pPr>
            <a:r>
              <a:rPr sz="1350" b="1">
                <a:solidFill>
                  <a:srgbClr val="FFFFFF"/>
                </a:solidFill>
                <a:latin typeface="Calibri"/>
              </a:rPr>
              <a:t>Every incumbent must retrofit. We get to start native. </a:t>
            </a:r>
            <a:r>
              <a:rPr sz="1350" b="0">
                <a:solidFill>
                  <a:srgbClr val="C7D2DE"/>
                </a:solidFill>
                <a:latin typeface="Calibri"/>
              </a:rPr>
              <a:t>Independent practices cannot fund FHIR, payer-API, and certification uplifts alone — a vertically integrated platform that is FHIR-native, AI-native, and TEFCA-connected from day one wins the segment.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928" y="4709160"/>
            <a:ext cx="82296" cy="1371600"/>
          </a:xfrm>
          <a:prstGeom prst="rect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T H E   S O L U T I O 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2600" b="1" i="0">
                <a:solidFill>
                  <a:srgbClr val="0B2540"/>
                </a:solidFill>
                <a:latin typeface="Calibri"/>
              </a:rPr>
              <a:t>One platform: EHR + practice management + RCM</a:t>
            </a:r>
          </a:p>
          <a:p>
            <a:pPr algn="l">
              <a:lnSpc>
                <a:spcPct val="104000"/>
              </a:lnSpc>
            </a:pPr>
            <a:r>
              <a:rPr sz="2600" b="1" i="0">
                <a:solidFill>
                  <a:srgbClr val="0B2540"/>
                </a:solidFill>
                <a:latin typeface="Calibri"/>
              </a:rPr>
              <a:t>AI-native — a first-class citizen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1874519"/>
            <a:ext cx="493776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 i="0">
                <a:solidFill>
                  <a:srgbClr val="5B7287"/>
                </a:solidFill>
                <a:latin typeface="Calibri"/>
              </a:rPr>
              <a:t>Built around two promises: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" y="2286000"/>
            <a:ext cx="5212080" cy="1554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566928" y="2286000"/>
            <a:ext cx="73152" cy="155448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41248" y="2487168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The note is done before the clinician leaves the room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315468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Structure-first ambient scribe fills coded fields — problems, meds, orders — with every line traceable to the audio.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66928" y="4069080"/>
            <a:ext cx="5212080" cy="15544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566928" y="4069080"/>
            <a:ext cx="73152" cy="1554480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41248" y="4270248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5000"/>
              </a:lnSpc>
            </a:pPr>
            <a:r>
              <a:rPr sz="1500" b="1" i="0">
                <a:solidFill>
                  <a:srgbClr val="0B2540"/>
                </a:solidFill>
                <a:latin typeface="Calibri"/>
              </a:rPr>
              <a:t>The practice is paid correctly the first time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41248" y="4937760"/>
            <a:ext cx="475488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Native charge capture → 10K+ rule scrubbing → auto-posting → AI denial triage. Target ≥98% first-pass clean claims.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26480" y="1874519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1" i="0">
                <a:solidFill>
                  <a:srgbClr val="0A8A83"/>
                </a:solidFill>
                <a:latin typeface="Calibri"/>
              </a:rPr>
              <a:t>10 MODULES, ONE DATA MODEL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80" y="2286000"/>
            <a:ext cx="2670048" cy="603504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Ambient clinical doc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42832" y="2286000"/>
            <a:ext cx="2670048" cy="603504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Scheduling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126480" y="3035808"/>
            <a:ext cx="2670048" cy="603504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Eligibility &amp; prior auth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942832" y="3035808"/>
            <a:ext cx="2670048" cy="603504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eRx &amp; EPCS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126480" y="3785616"/>
            <a:ext cx="2670048" cy="603504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RCM &amp; denials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8942832" y="3785616"/>
            <a:ext cx="2670048" cy="603504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Coding &amp; CDS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4535424"/>
            <a:ext cx="2670048" cy="603504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Referrals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942832" y="4535424"/>
            <a:ext cx="2670048" cy="603504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Patient portal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26480" y="5285232"/>
            <a:ext cx="2670048" cy="603504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Task management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8942832" y="5285232"/>
            <a:ext cx="2670048" cy="603504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9728" rIns="109728" tIns="73152" bIns="73152"/>
          <a:lstStyle/>
          <a:p>
            <a:pPr algn="ctr"/>
            <a:r>
              <a:rPr sz="1200" b="1" i="0">
                <a:solidFill>
                  <a:srgbClr val="0B2540"/>
                </a:solidFill>
                <a:latin typeface="Calibri"/>
              </a:rPr>
              <a:t>Payer optimization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26480" y="6172200"/>
            <a:ext cx="5486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5B7287"/>
                </a:solidFill>
                <a:latin typeface="Calibri"/>
              </a:rPr>
              <a:t>Dark = wedge modules in seed-funded MVP scope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H O W   W E ’ R E   D I F F E R E N 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Four things no incumbent ships today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148132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0" i="0">
                <a:solidFill>
                  <a:srgbClr val="5B7287"/>
                </a:solidFill>
                <a:latin typeface="Calibri"/>
              </a:rPr>
              <a:t>We looked hard at the top 30+ EMR/RCM options while opening our own practices.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" y="2057400"/>
            <a:ext cx="5440680" cy="18745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41247" y="2350008"/>
            <a:ext cx="502920" cy="50292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72768" y="2368296"/>
            <a:ext cx="4160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0B2540"/>
                </a:solidFill>
                <a:latin typeface="Calibri"/>
              </a:rPr>
              <a:t>Structure-first ambient scribe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572768" y="2898648"/>
            <a:ext cx="41605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Not a transcript generator. Output writes back into the problem list, A/P, and orders as bounded coded fields, each linked to audio evidence.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90488" y="2057400"/>
            <a:ext cx="5440680" cy="18745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6464808" y="2350008"/>
            <a:ext cx="502920" cy="50292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7196328" y="2368296"/>
            <a:ext cx="4160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0B2540"/>
                </a:solidFill>
                <a:latin typeface="Calibri"/>
              </a:rPr>
              <a:t>Resource-graph scheduling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196328" y="2898648"/>
            <a:ext cx="41605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Minute-level constraint solver across clinicians, rooms, staff, equipment. No off-the-shelf small-practice option exists — this is a build. Our data: per-minute scheduling lifts utilization ~20%.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6928" y="4114800"/>
            <a:ext cx="5440680" cy="18745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41247" y="4407408"/>
            <a:ext cx="502920" cy="50292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572768" y="4425696"/>
            <a:ext cx="4160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0B2540"/>
                </a:solidFill>
                <a:latin typeface="Calibri"/>
              </a:rPr>
              <a:t>Turn-key integrated RCM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572768" y="4956048"/>
            <a:ext cx="41605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Athena’s model still requires the practice to hire its own billing coordinator. Ours doesn’t: capture → scrub → submit → post → appeal, natively.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190488" y="4114800"/>
            <a:ext cx="5440680" cy="18745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6464808" y="4407408"/>
            <a:ext cx="502920" cy="50292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196328" y="4425696"/>
            <a:ext cx="41605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500" b="1" i="0">
                <a:solidFill>
                  <a:srgbClr val="0B2540"/>
                </a:solidFill>
                <a:latin typeface="Calibri"/>
              </a:rPr>
              <a:t>FHIR-native, TEFCA day one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96328" y="4956048"/>
            <a:ext cx="41605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USCDI v3 baseline, CMS-0057-F prior-auth APIs, QHIN connection at launch — compliance as a feature, not a retrofit.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254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T H E   M O A 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FFFFFF"/>
                </a:solidFill>
                <a:latin typeface="Calibri"/>
              </a:rPr>
              <a:t>Patients are users. Clinical data is global.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8C9BAD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8C9BAD"/>
                </a:solidFill>
                <a:latin typeface="Calibri"/>
              </a:rPr>
              <a:t>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66928" y="1554480"/>
            <a:ext cx="109728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400" b="0" i="0">
                <a:solidFill>
                  <a:srgbClr val="C7D2DE"/>
                </a:solidFill>
                <a:latin typeface="Calibri"/>
              </a:rPr>
              <a:t>Every other EMR locks the chart inside the practice. We invert the model: the patient owns one portable record; practices connect to it.</a:t>
            </a:r>
          </a:p>
        </p:txBody>
      </p:sp>
      <p:sp>
        <p:nvSpPr>
          <p:cNvPr id="7" name="Rectangle 6"/>
          <p:cNvSpPr/>
          <p:nvPr/>
        </p:nvSpPr>
        <p:spPr>
          <a:xfrm>
            <a:off x="566928" y="2468880"/>
            <a:ext cx="3511296" cy="2286000"/>
          </a:xfrm>
          <a:prstGeom prst="rect">
            <a:avLst/>
          </a:prstGeom>
          <a:solidFill>
            <a:srgbClr val="1233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841247" y="2697480"/>
            <a:ext cx="457200" cy="45720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41247" y="3337560"/>
            <a:ext cx="296265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02C39A"/>
                </a:solidFill>
                <a:latin typeface="Calibri"/>
              </a:rPr>
              <a:t>One identity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7" y="3794760"/>
            <a:ext cx="2962656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C7D2DE"/>
                </a:solidFill>
                <a:latin typeface="Calibri"/>
              </a:rPr>
              <a:t>Patient = user. Switch practices, the chart travels intact. No re-entry, no faxes.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2468880"/>
            <a:ext cx="3511296" cy="2286000"/>
          </a:xfrm>
          <a:prstGeom prst="rect">
            <a:avLst/>
          </a:prstGeom>
          <a:solidFill>
            <a:srgbClr val="1233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Oval 11"/>
          <p:cNvSpPr/>
          <p:nvPr/>
        </p:nvSpPr>
        <p:spPr>
          <a:xfrm>
            <a:off x="4617720" y="2697480"/>
            <a:ext cx="457200" cy="45720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617720" y="3337560"/>
            <a:ext cx="296265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02C39A"/>
                </a:solidFill>
                <a:latin typeface="Calibri"/>
              </a:rPr>
              <a:t>Every read audited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617720" y="3794760"/>
            <a:ext cx="2962656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C7D2DE"/>
                </a:solidFill>
                <a:latin typeface="Calibri"/>
              </a:rPr>
              <a:t>Patients see who viewed their record and why — a first-class feature, not a buried report.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119871" y="2468880"/>
            <a:ext cx="3511296" cy="2286000"/>
          </a:xfrm>
          <a:prstGeom prst="rect">
            <a:avLst/>
          </a:prstGeom>
          <a:solidFill>
            <a:srgbClr val="12335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Oval 15"/>
          <p:cNvSpPr/>
          <p:nvPr/>
        </p:nvSpPr>
        <p:spPr>
          <a:xfrm>
            <a:off x="8394192" y="2697480"/>
            <a:ext cx="457200" cy="457200"/>
          </a:xfrm>
          <a:prstGeom prst="ellipse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394192" y="3337560"/>
            <a:ext cx="2962656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1" i="0">
                <a:solidFill>
                  <a:srgbClr val="02C39A"/>
                </a:solidFill>
                <a:latin typeface="Calibri"/>
              </a:rPr>
              <a:t>Compounding data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94192" y="3794760"/>
            <a:ext cx="2962656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250" b="0" i="0">
                <a:solidFill>
                  <a:srgbClr val="C7D2DE"/>
                </a:solidFill>
                <a:latin typeface="Calibri"/>
              </a:rPr>
              <a:t>Each new practice deepens the longitudinal record — over time, more complete than Epic’s view for our patients.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928" y="507492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 i="1">
                <a:solidFill>
                  <a:srgbClr val="02C39A"/>
                </a:solidFill>
                <a:latin typeface="Calibri"/>
              </a:rPr>
              <a:t>Network effect: every practice added makes the product more valuable to every patient — and harder to leave.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C O M P E T I T I O 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2700" b="1" i="0">
                <a:solidFill>
                  <a:srgbClr val="0B2540"/>
                </a:solidFill>
                <a:latin typeface="Calibri"/>
              </a:rPr>
              <a:t>We demoed them all — here’s what the buyer actually faces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7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66928" y="1600200"/>
          <a:ext cx="11064240" cy="29260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20240"/>
                <a:gridCol w="3017520"/>
                <a:gridCol w="6126480"/>
              </a:tblGrid>
              <a:tr h="585216">
                <a:tc>
                  <a:txBody>
                    <a:bodyPr/>
                    <a:lstStyle/>
                    <a:p>
                      <a:r>
                        <a:rPr sz="1150" b="1">
                          <a:solidFill>
                            <a:srgbClr val="FFFFFF"/>
                          </a:solidFill>
                          <a:latin typeface="Calibri"/>
                        </a:rPr>
                        <a:t>Vendor</a:t>
                      </a:r>
                    </a:p>
                  </a:txBody>
                  <a:tcPr marL="109728" marR="109728" marT="54864" marB="54864" anchor="ctr">
                    <a:solidFill>
                      <a:srgbClr val="0B25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50" b="1">
                          <a:solidFill>
                            <a:srgbClr val="FFFFFF"/>
                          </a:solidFill>
                          <a:latin typeface="Calibri"/>
                        </a:rPr>
                        <a:t>Price signal</a:t>
                      </a:r>
                    </a:p>
                  </a:txBody>
                  <a:tcPr marL="109728" marR="109728" marT="54864" marB="54864" anchor="ctr">
                    <a:solidFill>
                      <a:srgbClr val="0B254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50" b="1">
                          <a:solidFill>
                            <a:srgbClr val="FFFFFF"/>
                          </a:solidFill>
                          <a:latin typeface="Calibri"/>
                        </a:rPr>
                        <a:t>What the demos exposed (2026, recorded)</a:t>
                      </a:r>
                    </a:p>
                  </a:txBody>
                  <a:tcPr marL="109728" marR="109728" marT="54864" marB="54864" anchor="ctr">
                    <a:solidFill>
                      <a:srgbClr val="0B2540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0B2540"/>
                          </a:solidFill>
                          <a:latin typeface="Calibri"/>
                        </a:rPr>
                        <a:t>athenahealth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4–7% of collections + $1,000+/prov/mo all-in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RCM not turn-key — practice must still hire its own billing coordinator. Lukewarm on small practices.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0B2540"/>
                          </a:solidFill>
                          <a:latin typeface="Calibri"/>
                        </a:rPr>
                        <a:t>eClinicalWorks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$449–599/prov/mo + 2.9% RCM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$155M DOJ False Claims settlement; AI features failed live in our demo; export = support case.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0B2540"/>
                          </a:solidFill>
                          <a:latin typeface="Calibri"/>
                        </a:rPr>
                        <a:t>NextGen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Quote-based + $125/prov/mo AI add-on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2023 breach: 1.05M people, $19.4M settlement. Rep couldn’t produce breach indemnity language.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  <a:tr h="585216">
                <a:tc>
                  <a:txBody>
                    <a:bodyPr/>
                    <a:lstStyle/>
                    <a:p>
                      <a:r>
                        <a:rPr sz="1100" b="1">
                          <a:solidFill>
                            <a:srgbClr val="0B2540"/>
                          </a:solidFill>
                          <a:latin typeface="Calibri"/>
                        </a:rPr>
                        <a:t>Elation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~$300–450/prov/mo (opaque)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100" b="0">
                          <a:solidFill>
                            <a:srgbClr val="5B7287"/>
                          </a:solidFill>
                          <a:latin typeface="Calibri"/>
                        </a:rPr>
                        <a:t>Closest in spirit, but no integrated RCM, no resource-graph scheduling, no structured scribe write-back.</a:t>
                      </a:r>
                    </a:p>
                  </a:txBody>
                  <a:tcPr marL="109728" marR="109728" marT="54864" marB="54864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566928" y="4709160"/>
            <a:ext cx="11064240" cy="1417320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228600" rIns="228600"/>
          <a:lstStyle/>
          <a:p>
            <a:pPr algn="l">
              <a:lnSpc>
                <a:spcPct val="110000"/>
              </a:lnSpc>
            </a:pPr>
            <a:r>
              <a:rPr sz="1400" b="1">
                <a:solidFill>
                  <a:srgbClr val="0A8A83"/>
                </a:solidFill>
                <a:latin typeface="Calibri"/>
              </a:rPr>
              <a:t>rev.health:  </a:t>
            </a:r>
            <a:r>
              <a:rPr sz="1400" b="1">
                <a:solidFill>
                  <a:srgbClr val="0B2540"/>
                </a:solidFill>
                <a:latin typeface="Calibri"/>
              </a:rPr>
              <a:t>$595/prov/mo + 4.9% of collections — integrated, transparent, and built for the 1–5 clinician practice.</a:t>
            </a:r>
          </a:p>
          <a:p>
            <a:pPr algn="l">
              <a:lnSpc>
                <a:spcPct val="110000"/>
              </a:lnSpc>
              <a:spcBef>
                <a:spcPts val="300"/>
              </a:spcBef>
            </a:pPr>
            <a:r>
              <a:rPr sz="1100" b="0" i="0">
                <a:solidFill>
                  <a:srgbClr val="5B7287"/>
                </a:solidFill>
                <a:latin typeface="Calibri"/>
              </a:rPr>
              <a:t>ML-based, not rules-based — every encounter teaches the system, so we expect ≥15% more efficient than anything we evaluated. Newly affordable: too costly to attempt just a few years ago.</a:t>
            </a:r>
          </a:p>
          <a:p>
            <a:pPr algn="l">
              <a:lnSpc>
                <a:spcPct val="110000"/>
              </a:lnSpc>
              <a:spcBef>
                <a:spcPts val="200"/>
              </a:spcBef>
            </a:pPr>
            <a:r>
              <a:rPr sz="1100" b="0" i="0">
                <a:solidFill>
                  <a:srgbClr val="5B7287"/>
                </a:solidFill>
                <a:latin typeface="Calibri"/>
              </a:rPr>
              <a:t>Competitors’ all-in run past $1,000/provider/mo once AI + hidden fees are added — full breakdown in the investor portal (EMR comparison).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M A R K E 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2700" b="1" i="0">
                <a:solidFill>
                  <a:srgbClr val="0B2540"/>
                </a:solidFill>
                <a:latin typeface="Calibri"/>
              </a:rPr>
              <a:t>The largest underserved segment in ambulatory health 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8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828800"/>
            <a:ext cx="3505200" cy="2560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66928" y="1828800"/>
            <a:ext cx="3505200" cy="82296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5528" y="228600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0B2540"/>
                </a:solidFill>
                <a:latin typeface="Calibri"/>
              </a:rPr>
              <a:t>$15B+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5528" y="338328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US ambulatory EHR / PM / RCM software &amp; services (TAM)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46448" y="1828800"/>
            <a:ext cx="3505200" cy="2560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46448" y="1828800"/>
            <a:ext cx="3505200" cy="82296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5048" y="228600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0A8A83"/>
                </a:solidFill>
                <a:latin typeface="Calibri"/>
              </a:rPr>
              <a:t>~$4B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5048" y="338328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Independent primary care, 1–5 clinicians — bottom-up: ~60K practices × ~$65K ACV (SAM)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25968" y="1828800"/>
            <a:ext cx="3505200" cy="2560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5968" y="1828800"/>
            <a:ext cx="3505200" cy="82296"/>
          </a:xfrm>
          <a:prstGeom prst="rect">
            <a:avLst/>
          </a:prstGeom>
          <a:solidFill>
            <a:srgbClr val="02C39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4568" y="2286000"/>
            <a:ext cx="3048000" cy="10058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600" b="1" i="0">
                <a:solidFill>
                  <a:srgbClr val="02C39A"/>
                </a:solidFill>
                <a:latin typeface="Calibri"/>
              </a:rPr>
              <a:t>$55.6M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4568" y="3383280"/>
            <a:ext cx="30480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5000"/>
              </a:lnSpc>
            </a:pPr>
            <a:r>
              <a:rPr sz="1350" b="0" i="0">
                <a:solidFill>
                  <a:srgbClr val="5B7287"/>
                </a:solidFill>
                <a:latin typeface="Calibri"/>
              </a:rPr>
              <a:t>Exit ARR at 460 practices by 2031 — ~1.4% of segment (SOM)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" y="4800600"/>
            <a:ext cx="11064240" cy="914400"/>
          </a:xfrm>
          <a:prstGeom prst="rect">
            <a:avLst/>
          </a:prstGeom>
          <a:solidFill>
            <a:srgbClr val="F2F5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l">
              <a:lnSpc>
                <a:spcPct val="118000"/>
              </a:lnSpc>
            </a:pPr>
            <a:r>
              <a:rPr sz="1350" b="1">
                <a:solidFill>
                  <a:srgbClr val="0B2540"/>
                </a:solidFill>
                <a:latin typeface="Calibri"/>
              </a:rPr>
              <a:t>Expansion path: </a:t>
            </a:r>
            <a:r>
              <a:rPr sz="1350" b="0">
                <a:solidFill>
                  <a:srgbClr val="5B7287"/>
                </a:solidFill>
                <a:latin typeface="Calibri"/>
              </a:rPr>
              <a:t>the same platform serves high-collections specialties (ortho, cardio, GI), where the RCM fee yields a multiple of the per-provider revenue — a pure ACV lever after the primary-care beachhead.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6928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 i="1">
                <a:solidFill>
                  <a:srgbClr val="5B7287"/>
                </a:solidFill>
                <a:latin typeface="Calibri"/>
              </a:rPr>
              <a:t>Sizing is bottom-up illustrative; sources and math in the data room.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66928" y="384048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 i="0">
                <a:solidFill>
                  <a:srgbClr val="0A8A83"/>
                </a:solidFill>
                <a:latin typeface="Calibri"/>
              </a:rPr>
              <a:t>B U S I N E S S   M O D E 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6928" y="676656"/>
            <a:ext cx="1106424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04000"/>
              </a:lnSpc>
            </a:pPr>
            <a:r>
              <a:rPr sz="3000" b="1" i="0">
                <a:solidFill>
                  <a:srgbClr val="0B2540"/>
                </a:solidFill>
                <a:latin typeface="Calibri"/>
              </a:rPr>
              <a:t>Two revenue engines per provider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6510528"/>
            <a:ext cx="73152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 i="0">
                <a:solidFill>
                  <a:srgbClr val="9AA7BA"/>
                </a:solidFill>
                <a:latin typeface="Calibri"/>
              </a:rPr>
              <a:t>rev.health —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38560" y="6510528"/>
            <a:ext cx="5486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 i="0">
                <a:solidFill>
                  <a:srgbClr val="9AA7BA"/>
                </a:solidFill>
                <a:latin typeface="Calibri"/>
              </a:rPr>
              <a:t>9</a:t>
            </a:r>
          </a:p>
        </p:txBody>
      </p:sp>
      <p:sp>
        <p:nvSpPr>
          <p:cNvPr id="6" name="Rectangle 5"/>
          <p:cNvSpPr/>
          <p:nvPr/>
        </p:nvSpPr>
        <p:spPr>
          <a:xfrm>
            <a:off x="566928" y="1737360"/>
            <a:ext cx="5394960" cy="16916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66928" y="1737360"/>
            <a:ext cx="5394960" cy="82296"/>
          </a:xfrm>
          <a:prstGeom prst="rect">
            <a:avLst/>
          </a:prstGeom>
          <a:solidFill>
            <a:srgbClr val="0B254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196596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0B2540"/>
                </a:solidFill>
                <a:latin typeface="Calibri"/>
              </a:rPr>
              <a:t>SaaS subscription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1248" y="2377440"/>
            <a:ext cx="48463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A8A83"/>
                </a:solidFill>
                <a:latin typeface="Calibri"/>
              </a:rPr>
              <a:t>$595</a:t>
            </a:r>
            <a:r>
              <a:rPr sz="3200" b="0">
                <a:solidFill>
                  <a:srgbClr val="5B7287"/>
                </a:solidFill>
                <a:latin typeface="Calibri"/>
              </a:rPr>
              <a:t> /provider/mo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1248" y="306324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B7287"/>
                </a:solidFill>
                <a:latin typeface="Calibri"/>
              </a:rPr>
              <a:t>EHR, scheduling, eRx/EPCS, portal, scribe included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236208" y="1737360"/>
            <a:ext cx="5394960" cy="169164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236208" y="1737360"/>
            <a:ext cx="5394960" cy="82296"/>
          </a:xfrm>
          <a:prstGeom prst="rect">
            <a:avLst/>
          </a:prstGeom>
          <a:solidFill>
            <a:srgbClr val="0A8A8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510528" y="1965960"/>
            <a:ext cx="4846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 i="0">
                <a:solidFill>
                  <a:srgbClr val="0B2540"/>
                </a:solidFill>
                <a:latin typeface="Calibri"/>
              </a:rPr>
              <a:t>Integrated RCM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510528" y="2377440"/>
            <a:ext cx="48463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200" b="1">
                <a:solidFill>
                  <a:srgbClr val="0A8A83"/>
                </a:solidFill>
                <a:latin typeface="Calibri"/>
              </a:rPr>
              <a:t>4.9%</a:t>
            </a:r>
            <a:r>
              <a:rPr sz="3200" b="0">
                <a:solidFill>
                  <a:srgbClr val="5B7287"/>
                </a:solidFill>
                <a:latin typeface="Calibri"/>
              </a:rPr>
              <a:t> of collections (90% attach)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510528" y="3063240"/>
            <a:ext cx="48463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0">
                <a:solidFill>
                  <a:srgbClr val="5B7287"/>
                </a:solidFill>
                <a:latin typeface="Calibri"/>
              </a:rPr>
              <a:t>vs. athenahealth 4–7% — and ours includes denial work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6928" y="3703320"/>
            <a:ext cx="2670048" cy="1417320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49808" y="3886200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0B2540"/>
                </a:solidFill>
                <a:latin typeface="Calibri"/>
              </a:rPr>
              <a:t>~$48K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49808" y="4572000"/>
            <a:ext cx="230428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revenue per provider / yr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83280" y="3703320"/>
            <a:ext cx="2670048" cy="1417320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566160" y="3886200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0B2540"/>
                </a:solidFill>
                <a:latin typeface="Calibri"/>
              </a:rPr>
              <a:t>~$121K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566160" y="4572000"/>
            <a:ext cx="230428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ACV per practice (2.5 providers)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99632" y="3703320"/>
            <a:ext cx="2670048" cy="1417320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82512" y="3886200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0B2540"/>
                </a:solidFill>
                <a:latin typeface="Calibri"/>
              </a:rPr>
              <a:t>79%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82512" y="4572000"/>
            <a:ext cx="230428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blended gross margin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9015984" y="3703320"/>
            <a:ext cx="2670048" cy="1417320"/>
          </a:xfrm>
          <a:prstGeom prst="rect">
            <a:avLst/>
          </a:prstGeom>
          <a:solidFill>
            <a:srgbClr val="DDEFE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198863" y="3886200"/>
            <a:ext cx="2304288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400" b="1" i="0">
                <a:solidFill>
                  <a:srgbClr val="0B2540"/>
                </a:solidFill>
                <a:latin typeface="Calibri"/>
              </a:rPr>
              <a:t>Short cycles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198863" y="4572000"/>
            <a:ext cx="2304288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0000"/>
              </a:lnSpc>
            </a:pPr>
            <a:r>
              <a:rPr sz="1150" b="0" i="0">
                <a:solidFill>
                  <a:srgbClr val="5B7287"/>
                </a:solidFill>
                <a:latin typeface="Calibri"/>
              </a:rPr>
              <a:t>one-clinician buying decision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66928" y="534924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0" i="1">
                <a:solidFill>
                  <a:srgbClr val="5B7287"/>
                </a:solidFill>
                <a:latin typeface="Calibri"/>
              </a:rPr>
              <a:t>Year-1 design partners at 50% discount; full pricing at GA (2028).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6928" y="5669280"/>
            <a:ext cx="10972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lnSpc>
                <a:spcPct val="112000"/>
              </a:lnSpc>
            </a:pPr>
            <a:r>
              <a:rPr sz="1200" b="0" i="0">
                <a:solidFill>
                  <a:srgbClr val="5B7287"/>
                </a:solidFill>
                <a:latin typeface="Calibri"/>
              </a:rPr>
              <a:t>Pricing is conservative — room to raise rate and collection % as the platform hardens, and new specialties command higher pricing. Largely incremental margin.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